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2" r:id="rId2"/>
    <p:sldMasterId id="2147483680" r:id="rId3"/>
    <p:sldMasterId id="2147483692" r:id="rId4"/>
  </p:sldMasterIdLst>
  <p:notesMasterIdLst>
    <p:notesMasterId r:id="rId38"/>
  </p:notesMasterIdLst>
  <p:sldIdLst>
    <p:sldId id="260" r:id="rId5"/>
    <p:sldId id="261" r:id="rId6"/>
    <p:sldId id="262" r:id="rId7"/>
    <p:sldId id="289" r:id="rId8"/>
    <p:sldId id="290" r:id="rId9"/>
    <p:sldId id="284" r:id="rId10"/>
    <p:sldId id="285" r:id="rId11"/>
    <p:sldId id="263" r:id="rId12"/>
    <p:sldId id="288" r:id="rId13"/>
    <p:sldId id="287" r:id="rId14"/>
    <p:sldId id="291" r:id="rId15"/>
    <p:sldId id="270" r:id="rId16"/>
    <p:sldId id="278" r:id="rId17"/>
    <p:sldId id="283" r:id="rId18"/>
    <p:sldId id="272" r:id="rId19"/>
    <p:sldId id="273" r:id="rId20"/>
    <p:sldId id="274" r:id="rId21"/>
    <p:sldId id="275" r:id="rId22"/>
    <p:sldId id="276" r:id="rId23"/>
    <p:sldId id="277" r:id="rId24"/>
    <p:sldId id="292" r:id="rId25"/>
    <p:sldId id="293" r:id="rId26"/>
    <p:sldId id="299" r:id="rId27"/>
    <p:sldId id="300" r:id="rId28"/>
    <p:sldId id="301" r:id="rId29"/>
    <p:sldId id="302" r:id="rId30"/>
    <p:sldId id="303" r:id="rId31"/>
    <p:sldId id="304" r:id="rId32"/>
    <p:sldId id="294" r:id="rId33"/>
    <p:sldId id="295" r:id="rId34"/>
    <p:sldId id="297" r:id="rId35"/>
    <p:sldId id="298" r:id="rId36"/>
    <p:sldId id="296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DB"/>
    <a:srgbClr val="920000"/>
    <a:srgbClr val="F7941E"/>
    <a:srgbClr val="24FF24"/>
    <a:srgbClr val="215D8C"/>
    <a:srgbClr val="4C105D"/>
    <a:srgbClr val="490092"/>
    <a:srgbClr val="DE5EBC"/>
    <a:srgbClr val="004949"/>
    <a:srgbClr val="073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095" autoAdjust="0"/>
  </p:normalViewPr>
  <p:slideViewPr>
    <p:cSldViewPr showGuides="1">
      <p:cViewPr varScale="1">
        <p:scale>
          <a:sx n="116" d="100"/>
          <a:sy n="116" d="100"/>
        </p:scale>
        <p:origin x="18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wdcvfxsvs01\TRAIN-GOVT\EO%20Dec.%202015-%20Strengthening%20the%20SES\Rotations%20Requirement\Rotations%20Roundtable-%202018-05\2010-2015--SES%20Reassignments%20and%20transfers%20by%20agency%20(2018-04-03)--SAVORevisions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328a50\ESSS\SES%20Reform%202012%20and%20beyond\2015\Executive%20Rotations%20Data%20FY16-18%2005-14-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wdcvfxsvs01\TRAIN-GOVT\EO%20Dec.%202015-%20Strengthening%20the%20SES\Rotations%20Requirement\Rotations%20Roundtable-%202018-05\2010-2015--SES%20Reassignments%20and%20transfers%20by%20agency%20(2018-04-03)--SAVORevision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wdcvfxsvs01\TRAIN-GOVT\EO%20Dec.%202015-%20Strengthening%20the%20SES\Rotations%20Requirement\Rotations%20Roundtable-%202018-05\2010-2015--SES%20Reassignments%20and%20transfers%20by%20agency%20(2018-04-03)--SAVORevision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wdcvfxsvs01\TRAIN-GOVT\EO%20Dec.%202015-%20Strengthening%20the%20SES\Rotations%20Requirement\Rotations%20Roundtable-%202018-05\FY%202017--top%20detail-reassignmen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wdcvfxsvs01\TRAIN-GOVT\EO%20Dec.%202015-%20Strengthening%20the%20SES\Rotations%20Requirement\Rotations%20Roundtable-%202018-05\FY%202017--top%20detail-reassignmen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wdcvfxsvs01\TRAIN-GOVT\EO%20Dec.%202015-%20Strengthening%20the%20SES\Rotations%20Requirement\Rotations%20Roundtable-%202018-05\FY%202017--top%20detail-reassignmen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dcvfxsvs01\TRAIN-GOVT\EO%20Dec.%202015-%20Strengthening%20the%20SES\Rotations%20Requirement\Rotations%20Roundtable-%202018-05\FY%202017--top%20detail-reassignmen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wdcvfxsvs01\TRAIN-GOVT\EO%20Dec.%202015-%20Strengthening%20the%20SES\Rotations%20Requirement\Rotations%20Roundtable-%202018-05\FY%202017--top%20detail-reassignment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dcvfxsvs01\TRAIN-GOVT\EO%20Dec.%202015-%20Strengthening%20the%20SES\Rotations%20Requirement\Rotations%20Roundtable-%202018-05\FY%202017--top%20detail-reassignmen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25984251968503E-2"/>
          <c:y val="3.4221995398723302E-2"/>
          <c:w val="0.89923165040817066"/>
          <c:h val="0.69799540682414696"/>
        </c:manualLayout>
      </c:layout>
      <c:barChart>
        <c:barDir val="col"/>
        <c:grouping val="stacked"/>
        <c:varyColors val="0"/>
        <c:ser>
          <c:idx val="17"/>
          <c:order val="0"/>
          <c:tx>
            <c:v>Percent Total Movement</c:v>
          </c:tx>
          <c:spPr>
            <a:solidFill>
              <a:srgbClr val="00494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 2017 graph by agency rot.'!$A$3:$A$17</c:f>
              <c:strCache>
                <c:ptCount val="15"/>
                <c:pt idx="0">
                  <c:v>DEPARTMENT OF DEFENSE</c:v>
                </c:pt>
                <c:pt idx="1">
                  <c:v>DOD-OIG</c:v>
                </c:pt>
                <c:pt idx="2">
                  <c:v>DEPARTMENT OF AGRICULTURE</c:v>
                </c:pt>
                <c:pt idx="3">
                  <c:v>DEPARTMENT OF COMMERCE</c:v>
                </c:pt>
                <c:pt idx="4">
                  <c:v>DEPARTMENT OF JUSTICE</c:v>
                </c:pt>
                <c:pt idx="5">
                  <c:v>DEPARTMENT OF LABOR</c:v>
                </c:pt>
                <c:pt idx="6">
                  <c:v>DEPARTMENT OF ENERGY</c:v>
                </c:pt>
                <c:pt idx="7">
                  <c:v>DEPARTMENT OF EDUCATION</c:v>
                </c:pt>
                <c:pt idx="8">
                  <c:v>DEPARTMENT OF HEALTH AND HUMAN SERVICES</c:v>
                </c:pt>
                <c:pt idx="9">
                  <c:v>DEPARTMENT OF HOMELAND SECURITY</c:v>
                </c:pt>
                <c:pt idx="10">
                  <c:v>DEPARTMENT OF HOUSING AND URBAN DEVELOPMENT</c:v>
                </c:pt>
                <c:pt idx="11">
                  <c:v>DEPARTMENT OF THE INTERIOR</c:v>
                </c:pt>
                <c:pt idx="12">
                  <c:v>DEPARTMENT OF STATE</c:v>
                </c:pt>
                <c:pt idx="13">
                  <c:v>DEPARTMENT OF TRANSPORTATION</c:v>
                </c:pt>
                <c:pt idx="14">
                  <c:v>DEPARTMENT OF THE TREASURY</c:v>
                </c:pt>
              </c:strCache>
            </c:strRef>
          </c:cat>
          <c:val>
            <c:numRef>
              <c:f>'FY 2017 graph by agency rot.'!$S$3:$S$17</c:f>
              <c:numCache>
                <c:formatCode>0.00%</c:formatCode>
                <c:ptCount val="15"/>
                <c:pt idx="0">
                  <c:v>0.15146147032772364</c:v>
                </c:pt>
                <c:pt idx="1">
                  <c:v>5.5555555555555552E-2</c:v>
                </c:pt>
                <c:pt idx="2">
                  <c:v>0.23026315789473684</c:v>
                </c:pt>
                <c:pt idx="3">
                  <c:v>0.30053191489361702</c:v>
                </c:pt>
                <c:pt idx="4">
                  <c:v>0.16622691292875991</c:v>
                </c:pt>
                <c:pt idx="5">
                  <c:v>0.21818181818181817</c:v>
                </c:pt>
                <c:pt idx="6">
                  <c:v>0.21393034825870647</c:v>
                </c:pt>
                <c:pt idx="7">
                  <c:v>0.25</c:v>
                </c:pt>
                <c:pt idx="8">
                  <c:v>0.16449086161879894</c:v>
                </c:pt>
                <c:pt idx="9">
                  <c:v>0.15411558669001751</c:v>
                </c:pt>
                <c:pt idx="10">
                  <c:v>0.3108108108108108</c:v>
                </c:pt>
                <c:pt idx="11">
                  <c:v>0.17578125</c:v>
                </c:pt>
                <c:pt idx="12">
                  <c:v>8.4415584415584416E-2</c:v>
                </c:pt>
                <c:pt idx="13">
                  <c:v>0.19101123595505617</c:v>
                </c:pt>
                <c:pt idx="14">
                  <c:v>0.23127753303964757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1031576"/>
        <c:axId val="341031968"/>
      </c:barChart>
      <c:lineChart>
        <c:grouping val="standard"/>
        <c:varyColors val="0"/>
        <c:ser>
          <c:idx val="0"/>
          <c:order val="1"/>
          <c:tx>
            <c:strRef>
              <c:f>'FY 2017 graph by agency rot.'!$T$2</c:f>
              <c:strCache>
                <c:ptCount val="1"/>
                <c:pt idx="0">
                  <c:v>Govt. Wide</c:v>
                </c:pt>
              </c:strCache>
            </c:strRef>
          </c:tx>
          <c:spPr>
            <a:ln w="76200">
              <a:solidFill>
                <a:srgbClr val="DE5EBC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1584328706793007"/>
                  <c:y val="-2.9830125400991541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Government-wide:</a:t>
                    </a:r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20</a:t>
                    </a: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41996974954399"/>
                      <c:h val="0.1599690952982729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 2017 graph by agency rot.'!$A$3:$A$17</c:f>
              <c:strCache>
                <c:ptCount val="15"/>
                <c:pt idx="0">
                  <c:v>DEPARTMENT OF DEFENSE</c:v>
                </c:pt>
                <c:pt idx="1">
                  <c:v>DOD-OIG</c:v>
                </c:pt>
                <c:pt idx="2">
                  <c:v>DEPARTMENT OF AGRICULTURE</c:v>
                </c:pt>
                <c:pt idx="3">
                  <c:v>DEPARTMENT OF COMMERCE</c:v>
                </c:pt>
                <c:pt idx="4">
                  <c:v>DEPARTMENT OF JUSTICE</c:v>
                </c:pt>
                <c:pt idx="5">
                  <c:v>DEPARTMENT OF LABOR</c:v>
                </c:pt>
                <c:pt idx="6">
                  <c:v>DEPARTMENT OF ENERGY</c:v>
                </c:pt>
                <c:pt idx="7">
                  <c:v>DEPARTMENT OF EDUCATION</c:v>
                </c:pt>
                <c:pt idx="8">
                  <c:v>DEPARTMENT OF HEALTH AND HUMAN SERVICES</c:v>
                </c:pt>
                <c:pt idx="9">
                  <c:v>DEPARTMENT OF HOMELAND SECURITY</c:v>
                </c:pt>
                <c:pt idx="10">
                  <c:v>DEPARTMENT OF HOUSING AND URBAN DEVELOPMENT</c:v>
                </c:pt>
                <c:pt idx="11">
                  <c:v>DEPARTMENT OF THE INTERIOR</c:v>
                </c:pt>
                <c:pt idx="12">
                  <c:v>DEPARTMENT OF STATE</c:v>
                </c:pt>
                <c:pt idx="13">
                  <c:v>DEPARTMENT OF TRANSPORTATION</c:v>
                </c:pt>
                <c:pt idx="14">
                  <c:v>DEPARTMENT OF THE TREASURY</c:v>
                </c:pt>
              </c:strCache>
            </c:strRef>
          </c:cat>
          <c:val>
            <c:numRef>
              <c:f>'FY 2017 graph by agency rot.'!$T$3:$T$17</c:f>
              <c:numCache>
                <c:formatCode>0.00%</c:formatCode>
                <c:ptCount val="15"/>
                <c:pt idx="0">
                  <c:v>0.19800000000000001</c:v>
                </c:pt>
                <c:pt idx="1">
                  <c:v>0.19800000000000001</c:v>
                </c:pt>
                <c:pt idx="2">
                  <c:v>0.19800000000000001</c:v>
                </c:pt>
                <c:pt idx="3">
                  <c:v>0.19800000000000001</c:v>
                </c:pt>
                <c:pt idx="4">
                  <c:v>0.19800000000000001</c:v>
                </c:pt>
                <c:pt idx="5">
                  <c:v>0.19800000000000001</c:v>
                </c:pt>
                <c:pt idx="6">
                  <c:v>0.19800000000000001</c:v>
                </c:pt>
                <c:pt idx="7">
                  <c:v>0.19800000000000001</c:v>
                </c:pt>
                <c:pt idx="8">
                  <c:v>0.19800000000000001</c:v>
                </c:pt>
                <c:pt idx="9">
                  <c:v>0.19800000000000001</c:v>
                </c:pt>
                <c:pt idx="10">
                  <c:v>0.19800000000000001</c:v>
                </c:pt>
                <c:pt idx="11">
                  <c:v>0.19800000000000001</c:v>
                </c:pt>
                <c:pt idx="12">
                  <c:v>0.19800000000000001</c:v>
                </c:pt>
                <c:pt idx="13">
                  <c:v>0.19800000000000001</c:v>
                </c:pt>
                <c:pt idx="14">
                  <c:v>0.19800000000000001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029224"/>
        <c:axId val="341032360"/>
      </c:lineChart>
      <c:catAx>
        <c:axId val="34103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0"/>
          <a:lstStyle/>
          <a:p>
            <a:pPr>
              <a:defRPr sz="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031968"/>
        <c:crosses val="autoZero"/>
        <c:auto val="1"/>
        <c:lblAlgn val="ctr"/>
        <c:lblOffset val="120"/>
        <c:noMultiLvlLbl val="0"/>
      </c:catAx>
      <c:valAx>
        <c:axId val="341031968"/>
        <c:scaling>
          <c:orientation val="minMax"/>
          <c:max val="0.45"/>
        </c:scaling>
        <c:delete val="1"/>
        <c:axPos val="l"/>
        <c:numFmt formatCode="0.00%" sourceLinked="1"/>
        <c:majorTickMark val="out"/>
        <c:minorTickMark val="none"/>
        <c:tickLblPos val="nextTo"/>
        <c:crossAx val="341031576"/>
        <c:crossesAt val="2"/>
        <c:crossBetween val="between"/>
      </c:valAx>
      <c:catAx>
        <c:axId val="341029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1032360"/>
        <c:crosses val="autoZero"/>
        <c:auto val="1"/>
        <c:lblAlgn val="ctr"/>
        <c:lblOffset val="100"/>
        <c:noMultiLvlLbl val="0"/>
      </c:catAx>
      <c:valAx>
        <c:axId val="341032360"/>
        <c:scaling>
          <c:orientation val="minMax"/>
          <c:max val="0.5"/>
        </c:scaling>
        <c:delete val="1"/>
        <c:axPos val="l"/>
        <c:numFmt formatCode="0.00%" sourceLinked="1"/>
        <c:majorTickMark val="out"/>
        <c:minorTickMark val="none"/>
        <c:tickLblPos val="nextTo"/>
        <c:crossAx val="341029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Reassignments</c:v>
                </c:pt>
                <c:pt idx="1">
                  <c:v>Details/Acting in Another Executive Position</c:v>
                </c:pt>
                <c:pt idx="2">
                  <c:v>Transfers In from other Federal Agencies</c:v>
                </c:pt>
                <c:pt idx="3">
                  <c:v>Transfers Out/Details to other Federal Agencies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E0-4282-9471-AEA90170EE16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Reassignments</c:v>
                </c:pt>
                <c:pt idx="1">
                  <c:v>Details/Acting in Another Executive Position</c:v>
                </c:pt>
                <c:pt idx="2">
                  <c:v>Transfers In from other Federal Agencies</c:v>
                </c:pt>
                <c:pt idx="3">
                  <c:v>Transfers Out/Details to other Federal Agencies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</c:v>
                </c:pt>
                <c:pt idx="1">
                  <c:v>12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E0-4282-9471-AEA90170EE16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FY18 (To Date)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Reassignments</c:v>
                </c:pt>
                <c:pt idx="1">
                  <c:v>Details/Acting in Another Executive Position</c:v>
                </c:pt>
                <c:pt idx="2">
                  <c:v>Transfers In from other Federal Agencies</c:v>
                </c:pt>
                <c:pt idx="3">
                  <c:v>Transfers Out/Details to other Federal Agencies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18</c:v>
                </c:pt>
                <c:pt idx="1">
                  <c:v>7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E0-4282-9471-AEA90170E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544712"/>
        <c:axId val="342547064"/>
      </c:barChart>
      <c:catAx>
        <c:axId val="34254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47064"/>
        <c:crosses val="autoZero"/>
        <c:auto val="1"/>
        <c:lblAlgn val="ctr"/>
        <c:lblOffset val="100"/>
        <c:noMultiLvlLbl val="0"/>
      </c:catAx>
      <c:valAx>
        <c:axId val="34254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4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97361514021274"/>
          <c:y val="0.92352016679961146"/>
          <c:w val="0.31205276971957452"/>
          <c:h val="7.6479833200388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0123570491188602"/>
          <c:w val="0.91894669849899557"/>
          <c:h val="0.76481861642294713"/>
        </c:manualLayout>
      </c:layout>
      <c:barChart>
        <c:barDir val="col"/>
        <c:grouping val="clustered"/>
        <c:varyColors val="0"/>
        <c:ser>
          <c:idx val="17"/>
          <c:order val="0"/>
          <c:tx>
            <c:v>Percent Total Movement</c:v>
          </c:tx>
          <c:spPr>
            <a:solidFill>
              <a:srgbClr val="004949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0"/>
                  <c:y val="0.453679696287964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6.6825775656323182E-3"/>
                  <c:y val="0.288590671887808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 2017 graph by agency rot.'!$A$18:$A$34</c:f>
              <c:strCache>
                <c:ptCount val="16"/>
                <c:pt idx="0">
                  <c:v>DEPARTMENT OF VETERANS AFFAIRS</c:v>
                </c:pt>
                <c:pt idx="1">
                  <c:v>U.S. AGENCY FOR INTERNATIONAL DEVELOPMENT</c:v>
                </c:pt>
                <c:pt idx="2">
                  <c:v>EQUAL EMPLOYMENT OPPORTUNITY COMMISSION</c:v>
                </c:pt>
                <c:pt idx="3">
                  <c:v>ENVIRONMENTAL PROTECTION AGENCY</c:v>
                </c:pt>
                <c:pt idx="4">
                  <c:v>FEDERAL COMMUNICATIONS COMMISSION</c:v>
                </c:pt>
                <c:pt idx="5">
                  <c:v>FEDERAL ENERGY REGULATORY COMMISSION </c:v>
                </c:pt>
                <c:pt idx="6">
                  <c:v>FEDERAL TRADE COMMISSION</c:v>
                </c:pt>
                <c:pt idx="7">
                  <c:v>GENERAL SERVICES ADMINISTRATION</c:v>
                </c:pt>
                <c:pt idx="8">
                  <c:v>NATIONAL SCIENCE FOUNDATION</c:v>
                </c:pt>
                <c:pt idx="9">
                  <c:v>NATIONAL LABOR RELATIONS BOARD</c:v>
                </c:pt>
                <c:pt idx="10">
                  <c:v>NATIONAL AERONAUTICS AND SPACE ADMINISTRATION </c:v>
                </c:pt>
                <c:pt idx="11">
                  <c:v>NUCLEAR REGULATORY COMMISSION</c:v>
                </c:pt>
                <c:pt idx="12">
                  <c:v>OFFICE OF MANAGEMENT AND BUDGET</c:v>
                </c:pt>
                <c:pt idx="13">
                  <c:v>OFFICE OF PERSONNEL MANAGEMENT</c:v>
                </c:pt>
                <c:pt idx="14">
                  <c:v>SMALL BUSINESS ADMINISTRATION</c:v>
                </c:pt>
                <c:pt idx="15">
                  <c:v>SOCIAL SECURITY ADMINISTRATION</c:v>
                </c:pt>
              </c:strCache>
            </c:strRef>
          </c:cat>
          <c:val>
            <c:numRef>
              <c:f>'FY 2017 graph by agency rot.'!$S$18:$S$34</c:f>
              <c:numCache>
                <c:formatCode>0.00%</c:formatCode>
                <c:ptCount val="16"/>
                <c:pt idx="0">
                  <c:v>0.20498614958448755</c:v>
                </c:pt>
                <c:pt idx="1">
                  <c:v>0.20689655172413793</c:v>
                </c:pt>
                <c:pt idx="2">
                  <c:v>7.1428571428571425E-2</c:v>
                </c:pt>
                <c:pt idx="3">
                  <c:v>0.33333333333333331</c:v>
                </c:pt>
                <c:pt idx="4">
                  <c:v>0.34210526315789475</c:v>
                </c:pt>
                <c:pt idx="5">
                  <c:v>6.6666666666666666E-2</c:v>
                </c:pt>
                <c:pt idx="6">
                  <c:v>2.8571428571428571E-2</c:v>
                </c:pt>
                <c:pt idx="7">
                  <c:v>0.24675324675324675</c:v>
                </c:pt>
                <c:pt idx="8">
                  <c:v>0.16216216216216217</c:v>
                </c:pt>
                <c:pt idx="9">
                  <c:v>0.10869565217391304</c:v>
                </c:pt>
                <c:pt idx="10">
                  <c:v>0.17902813299232737</c:v>
                </c:pt>
                <c:pt idx="11">
                  <c:v>0.25</c:v>
                </c:pt>
                <c:pt idx="12">
                  <c:v>0.27868852459016391</c:v>
                </c:pt>
                <c:pt idx="13">
                  <c:v>0.41463414634146339</c:v>
                </c:pt>
                <c:pt idx="14">
                  <c:v>0.22916666666666666</c:v>
                </c:pt>
                <c:pt idx="15">
                  <c:v>0.28260869565217389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9"/>
        <c:axId val="342545496"/>
        <c:axId val="342545888"/>
      </c:barChart>
      <c:lineChart>
        <c:grouping val="standard"/>
        <c:varyColors val="0"/>
        <c:ser>
          <c:idx val="18"/>
          <c:order val="1"/>
          <c:tx>
            <c:v>Govt.Wide</c:v>
          </c:tx>
          <c:spPr>
            <a:ln w="57150" cap="rnd">
              <a:solidFill>
                <a:srgbClr val="DE5EBC"/>
              </a:solidFill>
              <a:round/>
            </a:ln>
            <a:effectLst/>
          </c:spPr>
          <c:marker>
            <c:symbol val="none"/>
          </c:marker>
          <c:dPt>
            <c:idx val="9"/>
            <c:bubble3D val="0"/>
            <c:spPr>
              <a:ln w="76200" cap="rnd">
                <a:solidFill>
                  <a:srgbClr val="DE5EBC"/>
                </a:solidFill>
                <a:round/>
              </a:ln>
              <a:effectLst/>
            </c:spPr>
          </c:dPt>
          <c:cat>
            <c:strRef>
              <c:f>'FY 2017 graph by agency rot.'!$A$18:$A$34</c:f>
              <c:strCache>
                <c:ptCount val="16"/>
                <c:pt idx="0">
                  <c:v>DEPARTMENT OF VETERANS AFFAIRS</c:v>
                </c:pt>
                <c:pt idx="1">
                  <c:v>U.S. AGENCY FOR INTERNATIONAL DEVELOPMENT</c:v>
                </c:pt>
                <c:pt idx="2">
                  <c:v>EQUAL EMPLOYMENT OPPORTUNITY COMMISSION</c:v>
                </c:pt>
                <c:pt idx="3">
                  <c:v>ENVIRONMENTAL PROTECTION AGENCY</c:v>
                </c:pt>
                <c:pt idx="4">
                  <c:v>FEDERAL COMMUNICATIONS COMMISSION</c:v>
                </c:pt>
                <c:pt idx="5">
                  <c:v>FEDERAL ENERGY REGULATORY COMMISSION </c:v>
                </c:pt>
                <c:pt idx="6">
                  <c:v>FEDERAL TRADE COMMISSION</c:v>
                </c:pt>
                <c:pt idx="7">
                  <c:v>GENERAL SERVICES ADMINISTRATION</c:v>
                </c:pt>
                <c:pt idx="8">
                  <c:v>NATIONAL SCIENCE FOUNDATION</c:v>
                </c:pt>
                <c:pt idx="9">
                  <c:v>NATIONAL LABOR RELATIONS BOARD</c:v>
                </c:pt>
                <c:pt idx="10">
                  <c:v>NATIONAL AERONAUTICS AND SPACE ADMINISTRATION </c:v>
                </c:pt>
                <c:pt idx="11">
                  <c:v>NUCLEAR REGULATORY COMMISSION</c:v>
                </c:pt>
                <c:pt idx="12">
                  <c:v>OFFICE OF MANAGEMENT AND BUDGET</c:v>
                </c:pt>
                <c:pt idx="13">
                  <c:v>OFFICE OF PERSONNEL MANAGEMENT</c:v>
                </c:pt>
                <c:pt idx="14">
                  <c:v>SMALL BUSINESS ADMINISTRATION</c:v>
                </c:pt>
                <c:pt idx="15">
                  <c:v>SOCIAL SECURITY ADMINISTRATION</c:v>
                </c:pt>
              </c:strCache>
            </c:strRef>
          </c:cat>
          <c:val>
            <c:numRef>
              <c:f>'FY 2017 graph by agency rot.'!$T$18:$T$34</c:f>
              <c:numCache>
                <c:formatCode>0.00%</c:formatCode>
                <c:ptCount val="16"/>
                <c:pt idx="0">
                  <c:v>0.19800000000000001</c:v>
                </c:pt>
                <c:pt idx="1">
                  <c:v>0.19800000000000001</c:v>
                </c:pt>
                <c:pt idx="2">
                  <c:v>0.19800000000000001</c:v>
                </c:pt>
                <c:pt idx="3">
                  <c:v>0.19800000000000001</c:v>
                </c:pt>
                <c:pt idx="4">
                  <c:v>0.19800000000000001</c:v>
                </c:pt>
                <c:pt idx="5">
                  <c:v>0.19800000000000001</c:v>
                </c:pt>
                <c:pt idx="6">
                  <c:v>0.19800000000000001</c:v>
                </c:pt>
                <c:pt idx="7">
                  <c:v>0.19800000000000001</c:v>
                </c:pt>
                <c:pt idx="8">
                  <c:v>0.19800000000000001</c:v>
                </c:pt>
                <c:pt idx="9">
                  <c:v>0.19800000000000001</c:v>
                </c:pt>
                <c:pt idx="10">
                  <c:v>0.19800000000000001</c:v>
                </c:pt>
                <c:pt idx="11">
                  <c:v>0.19800000000000001</c:v>
                </c:pt>
                <c:pt idx="12">
                  <c:v>0.19800000000000001</c:v>
                </c:pt>
                <c:pt idx="13">
                  <c:v>0.19800000000000001</c:v>
                </c:pt>
                <c:pt idx="14">
                  <c:v>0.19800000000000001</c:v>
                </c:pt>
                <c:pt idx="15">
                  <c:v>0.19800000000000001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545496"/>
        <c:axId val="342545888"/>
      </c:lineChart>
      <c:catAx>
        <c:axId val="34254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1020000" spcFirstLastPara="1" vertOverflow="ellipsis" vert="horz" wrap="square" anchor="ctr" anchorCtr="1"/>
          <a:lstStyle/>
          <a:p>
            <a:pPr>
              <a:defRPr sz="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45888"/>
        <c:crosses val="autoZero"/>
        <c:auto val="1"/>
        <c:lblAlgn val="ctr"/>
        <c:lblOffset val="100"/>
        <c:noMultiLvlLbl val="0"/>
      </c:catAx>
      <c:valAx>
        <c:axId val="34254588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42545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7.6628352490421634E-3"/>
                  <c:y val="-4.5454545454545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41379310344827E-2"/>
                  <c:y val="-1.8181818181818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157088122605363E-3"/>
                  <c:y val="-5.1515151515151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percentage"/>
            <c:noEndCap val="1"/>
            <c:val val="100"/>
            <c:spPr>
              <a:ln w="76200" cap="rnd">
                <a:solidFill>
                  <a:srgbClr val="0070C0"/>
                </a:solidFill>
                <a:round/>
                <a:headEnd type="oval" w="med" len="med"/>
                <a:tailEnd type="none" w="sm" len="sm"/>
              </a:ln>
            </c:spPr>
          </c:errBars>
          <c:cat>
            <c:strRef>
              <c:f>'graph-reassignment'!$B$37:$D$37</c:f>
              <c:strCache>
                <c:ptCount val="3"/>
                <c:pt idx="0">
                  <c:v> FY -2009</c:v>
                </c:pt>
                <c:pt idx="1">
                  <c:v> FY-2016</c:v>
                </c:pt>
                <c:pt idx="2">
                  <c:v> FY - 2017</c:v>
                </c:pt>
              </c:strCache>
            </c:strRef>
          </c:cat>
          <c:val>
            <c:numRef>
              <c:f>'graph-reassignment'!$B$38:$D$38</c:f>
              <c:numCache>
                <c:formatCode>0%</c:formatCode>
                <c:ptCount val="3"/>
                <c:pt idx="0">
                  <c:v>0.11564000000000001</c:v>
                </c:pt>
                <c:pt idx="1">
                  <c:v>0.14163999999999999</c:v>
                </c:pt>
                <c:pt idx="2">
                  <c:v>0.107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9"/>
        <c:axId val="342541968"/>
        <c:axId val="342547456"/>
      </c:barChart>
      <c:catAx>
        <c:axId val="34254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47456"/>
        <c:crosses val="autoZero"/>
        <c:auto val="1"/>
        <c:lblAlgn val="ctr"/>
        <c:lblOffset val="100"/>
        <c:noMultiLvlLbl val="0"/>
      </c:catAx>
      <c:valAx>
        <c:axId val="3425474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42541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784553526553862E-2"/>
          <c:y val="6.4510919968722158E-2"/>
          <c:w val="0.92344843613298333"/>
          <c:h val="0.8837031872752017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'top reassignment'!$G$3:$G$12</c:f>
              <c:numCache>
                <c:formatCode>0%</c:formatCode>
                <c:ptCount val="6"/>
                <c:pt idx="0">
                  <c:v>0.22</c:v>
                </c:pt>
                <c:pt idx="1">
                  <c:v>0.22</c:v>
                </c:pt>
                <c:pt idx="2">
                  <c:v>0.19</c:v>
                </c:pt>
                <c:pt idx="3">
                  <c:v>0.18</c:v>
                </c:pt>
                <c:pt idx="4">
                  <c:v>0.15</c:v>
                </c:pt>
                <c:pt idx="5">
                  <c:v>0.15</c:v>
                </c:pt>
              </c:numCache>
            </c:numRef>
          </c:xVal>
          <c:yVal>
            <c:numRef>
              <c:f>'top reassignment'!$H$3:$H$12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355600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7428700769579014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'top reassignment'!$G$3:$G$12</c:f>
              <c:numCache>
                <c:formatCode>0%</c:formatCode>
                <c:ptCount val="6"/>
                <c:pt idx="0">
                  <c:v>0.22</c:v>
                </c:pt>
                <c:pt idx="1">
                  <c:v>0.22</c:v>
                </c:pt>
                <c:pt idx="2">
                  <c:v>0.19</c:v>
                </c:pt>
                <c:pt idx="3">
                  <c:v>0.18</c:v>
                </c:pt>
                <c:pt idx="4">
                  <c:v>0.15</c:v>
                </c:pt>
                <c:pt idx="5">
                  <c:v>0.15</c:v>
                </c:pt>
              </c:numCache>
            </c:numRef>
          </c:xVal>
          <c:yVal>
            <c:numRef>
              <c:f>'top reassignment'!$H$3:$H$12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541576"/>
        <c:axId val="342545104"/>
      </c:scatterChart>
      <c:valAx>
        <c:axId val="342541576"/>
        <c:scaling>
          <c:orientation val="maxMin"/>
        </c:scaling>
        <c:delete val="1"/>
        <c:axPos val="b"/>
        <c:numFmt formatCode="0%" sourceLinked="1"/>
        <c:majorTickMark val="none"/>
        <c:minorTickMark val="none"/>
        <c:tickLblPos val="nextTo"/>
        <c:crossAx val="342545104"/>
        <c:crosses val="autoZero"/>
        <c:crossBetween val="midCat"/>
      </c:valAx>
      <c:valAx>
        <c:axId val="342545104"/>
        <c:scaling>
          <c:orientation val="minMax"/>
          <c:max val="6"/>
          <c:min val="1"/>
        </c:scaling>
        <c:delete val="1"/>
        <c:axPos val="r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254157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047943471078366E-2"/>
          <c:y val="0.11608020531603164"/>
          <c:w val="0.92202835288774199"/>
          <c:h val="0.8209702099083316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0000"/>
              </a:solidFill>
              <a:ln w="381000">
                <a:solidFill>
                  <a:srgbClr val="92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7777777777777745E-2"/>
                  <c:y val="2.8825662810611303E-17"/>
                </c:manualLayout>
              </c:layout>
              <c:tx>
                <c:rich>
                  <a:bodyPr/>
                  <a:lstStyle/>
                  <a:p>
                    <a:fld id="{4372084C-93B7-4CBC-B5CB-CAF7246774D4}" type="XVALUE">
                      <a:rPr lang="en-US" smtClean="0"/>
                      <a:pPr/>
                      <a:t>[X VALUE]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'top detail-acting'!$F$3:$F$8</c:f>
              <c:numCache>
                <c:formatCode>0%</c:formatCode>
                <c:ptCount val="6"/>
                <c:pt idx="0">
                  <c:v>0.24</c:v>
                </c:pt>
                <c:pt idx="1">
                  <c:v>0.21</c:v>
                </c:pt>
                <c:pt idx="2">
                  <c:v>0.16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</c:numCache>
            </c:numRef>
          </c:xVal>
          <c:yVal>
            <c:numRef>
              <c:f>'top detail-acting'!$G$3:$G$8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'top detail-acting'!$F$3:$F$8</c:f>
              <c:numCache>
                <c:formatCode>0%</c:formatCode>
                <c:ptCount val="6"/>
                <c:pt idx="0">
                  <c:v>0.24</c:v>
                </c:pt>
                <c:pt idx="1">
                  <c:v>0.21</c:v>
                </c:pt>
                <c:pt idx="2">
                  <c:v>0.16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</c:numCache>
            </c:numRef>
          </c:xVal>
          <c:yVal>
            <c:numRef>
              <c:f>'top detail-acting'!$G$3:$G$8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'top detail-acting'!$F$3:$F$8</c:f>
              <c:numCache>
                <c:formatCode>0%</c:formatCode>
                <c:ptCount val="6"/>
                <c:pt idx="0">
                  <c:v>0.24</c:v>
                </c:pt>
                <c:pt idx="1">
                  <c:v>0.21</c:v>
                </c:pt>
                <c:pt idx="2">
                  <c:v>0.16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</c:numCache>
            </c:numRef>
          </c:xVal>
          <c:yVal>
            <c:numRef>
              <c:f>'top detail-acting'!$G$3:$G$8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540792"/>
        <c:axId val="342548240"/>
      </c:scatterChart>
      <c:valAx>
        <c:axId val="342540792"/>
        <c:scaling>
          <c:orientation val="maxMin"/>
        </c:scaling>
        <c:delete val="1"/>
        <c:axPos val="b"/>
        <c:numFmt formatCode="0%" sourceLinked="1"/>
        <c:majorTickMark val="none"/>
        <c:minorTickMark val="none"/>
        <c:tickLblPos val="nextTo"/>
        <c:crossAx val="342548240"/>
        <c:crosses val="autoZero"/>
        <c:crossBetween val="midCat"/>
      </c:valAx>
      <c:valAx>
        <c:axId val="342548240"/>
        <c:scaling>
          <c:orientation val="minMax"/>
          <c:max val="6"/>
          <c:min val="1"/>
        </c:scaling>
        <c:delete val="1"/>
        <c:axPos val="r"/>
        <c:majorGridlines>
          <c:spPr>
            <a:ln w="2540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254079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007436570428697E-2"/>
          <c:y val="1.800411522633745E-2"/>
          <c:w val="0.86576290463692041"/>
          <c:h val="0.80163231910825961"/>
        </c:manualLayout>
      </c:layout>
      <c:doughnutChart>
        <c:varyColors val="1"/>
        <c:ser>
          <c:idx val="0"/>
          <c:order val="0"/>
          <c:spPr>
            <a:ln w="19050"/>
          </c:spPr>
          <c:dPt>
            <c:idx val="0"/>
            <c:bubble3D val="0"/>
            <c:explosion val="10"/>
            <c:spPr>
              <a:solidFill>
                <a:srgbClr val="24FF2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0"/>
            <c:spPr>
              <a:solidFill>
                <a:srgbClr val="92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10"/>
            <c:spPr>
              <a:solidFill>
                <a:srgbClr val="F7941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10"/>
            <c:spPr>
              <a:solidFill>
                <a:srgbClr val="006DD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777777777777676E-3"/>
                  <c:y val="-6.912752689576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558E-3"/>
                  <c:y val="-5.8498191874069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777777777777778E-2"/>
                  <c:y val="-4.7862156987874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776E-2"/>
                  <c:y val="-3.190810465858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doughnuts!$A$49:$A$53</c:f>
              <c:strCache>
                <c:ptCount val="5"/>
                <c:pt idx="0">
                  <c:v>Developmental Assignment</c:v>
                </c:pt>
                <c:pt idx="1">
                  <c:v>Detail/Acting</c:v>
                </c:pt>
                <c:pt idx="2">
                  <c:v>Transfer into Agency</c:v>
                </c:pt>
                <c:pt idx="3">
                  <c:v>Reassignment</c:v>
                </c:pt>
                <c:pt idx="4">
                  <c:v>No Movement</c:v>
                </c:pt>
              </c:strCache>
            </c:strRef>
          </c:cat>
          <c:val>
            <c:numRef>
              <c:f>doughnuts!$C$49:$C$53</c:f>
              <c:numCache>
                <c:formatCode>0%</c:formatCode>
                <c:ptCount val="5"/>
                <c:pt idx="0">
                  <c:v>0.01</c:v>
                </c:pt>
                <c:pt idx="1">
                  <c:v>7.0000000000000007E-2</c:v>
                </c:pt>
                <c:pt idx="2">
                  <c:v>0.01</c:v>
                </c:pt>
                <c:pt idx="3">
                  <c:v>0.11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159412388384434"/>
          <c:w val="0.99969925634295709"/>
          <c:h val="0.170428849951509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500" b="1" dirty="0">
                <a:solidFill>
                  <a:srgbClr val="4C105D"/>
                </a:solidFill>
              </a:rPr>
              <a:t>HUD</a:t>
            </a:r>
          </a:p>
        </c:rich>
      </c:tx>
      <c:layout>
        <c:manualLayout>
          <c:xMode val="edge"/>
          <c:yMode val="edge"/>
          <c:x val="0.19364707883736756"/>
          <c:y val="6.95144356955380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908160785457373"/>
          <c:y val="0.10134251968503938"/>
          <c:w val="0.56329068241469815"/>
          <c:h val="0.89773148148148152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explosion val="10"/>
            <c:spPr>
              <a:solidFill>
                <a:srgbClr val="24FF2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0"/>
            <c:spPr>
              <a:solidFill>
                <a:srgbClr val="92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7941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10"/>
            <c:spPr>
              <a:solidFill>
                <a:srgbClr val="006DD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doughnuts!$A$56:$A$60</c:f>
              <c:strCache>
                <c:ptCount val="5"/>
                <c:pt idx="0">
                  <c:v>Developmental Assignment</c:v>
                </c:pt>
                <c:pt idx="1">
                  <c:v>Detail/Acting</c:v>
                </c:pt>
                <c:pt idx="2">
                  <c:v>Transfer into Agency</c:v>
                </c:pt>
                <c:pt idx="3">
                  <c:v>Reassignment</c:v>
                </c:pt>
                <c:pt idx="4">
                  <c:v>No Movement</c:v>
                </c:pt>
              </c:strCache>
            </c:strRef>
          </c:cat>
          <c:val>
            <c:numRef>
              <c:f>doughnuts!$B$56:$B$60</c:f>
              <c:numCache>
                <c:formatCode>General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0</c:v>
                </c:pt>
                <c:pt idx="3">
                  <c:v>19</c:v>
                </c:pt>
                <c:pt idx="4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3492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500" b="1" dirty="0">
                <a:solidFill>
                  <a:srgbClr val="4C105D"/>
                </a:solidFill>
              </a:rPr>
              <a:t>SSA</a:t>
            </a:r>
          </a:p>
        </c:rich>
      </c:tx>
      <c:layout>
        <c:manualLayout>
          <c:xMode val="edge"/>
          <c:yMode val="edge"/>
          <c:x val="9.4161806163118519E-2"/>
          <c:y val="0.1084562554680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2941576747351"/>
          <c:y val="0.11337970253718284"/>
          <c:w val="0.52717957130358706"/>
          <c:h val="0.87863261883931176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7941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6DD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doughnuts!$A$70:$A$74</c:f>
              <c:strCache>
                <c:ptCount val="5"/>
                <c:pt idx="0">
                  <c:v>Developmental Assignment</c:v>
                </c:pt>
                <c:pt idx="1">
                  <c:v>Detail/Acting</c:v>
                </c:pt>
                <c:pt idx="2">
                  <c:v>Transfer into Agency</c:v>
                </c:pt>
                <c:pt idx="3">
                  <c:v>Reassignment</c:v>
                </c:pt>
                <c:pt idx="4">
                  <c:v>No Movement</c:v>
                </c:pt>
              </c:strCache>
            </c:strRef>
          </c:cat>
          <c:val>
            <c:numRef>
              <c:f>doughnuts!$B$70:$B$74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1</c:v>
                </c:pt>
                <c:pt idx="3">
                  <c:v>18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500" b="1" dirty="0" smtClean="0">
                <a:solidFill>
                  <a:srgbClr val="4C105D"/>
                </a:solidFill>
              </a:rPr>
              <a:t>OPM</a:t>
            </a:r>
            <a:endParaRPr lang="en-US" sz="3500" b="1" dirty="0">
              <a:solidFill>
                <a:srgbClr val="4C105D"/>
              </a:solidFill>
            </a:endParaRPr>
          </a:p>
        </c:rich>
      </c:tx>
      <c:layout>
        <c:manualLayout>
          <c:xMode val="edge"/>
          <c:yMode val="edge"/>
          <c:x val="8.7001555361135408E-2"/>
          <c:y val="7.9645669291338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557699037620297"/>
          <c:y val="4.2083333333333334E-2"/>
          <c:w val="0.55217957130358708"/>
          <c:h val="0.920299285505978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0"/>
            <c:spPr>
              <a:solidFill>
                <a:srgbClr val="92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10"/>
            <c:spPr>
              <a:solidFill>
                <a:srgbClr val="F7941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10"/>
            <c:spPr>
              <a:solidFill>
                <a:srgbClr val="006DD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doughnuts!$A$63:$A$67</c:f>
              <c:strCache>
                <c:ptCount val="5"/>
                <c:pt idx="0">
                  <c:v>Developmental Assignment</c:v>
                </c:pt>
                <c:pt idx="1">
                  <c:v>Detail/Acting</c:v>
                </c:pt>
                <c:pt idx="2">
                  <c:v>Transfer into Agency</c:v>
                </c:pt>
                <c:pt idx="3">
                  <c:v>Reassignment</c:v>
                </c:pt>
                <c:pt idx="4">
                  <c:v>No Movement</c:v>
                </c:pt>
              </c:strCache>
            </c:strRef>
          </c:cat>
          <c:val>
            <c:numRef>
              <c:f>doughnuts!$B$63:$B$67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5</c:v>
                </c:pt>
                <c:pt idx="3">
                  <c:v>22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76FFC-AEC8-422C-BEFD-44597DBA6F0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79D3E2-C55F-4E88-B12B-198D7BA3E692}">
      <dgm:prSet phldrT="[Text]" custT="1"/>
      <dgm:spPr/>
      <dgm:t>
        <a:bodyPr/>
        <a:lstStyle/>
        <a:p>
          <a:r>
            <a:rPr lang="en-US" sz="1400" b="1" dirty="0" smtClean="0"/>
            <a:t>Key Leadership Behaviors</a:t>
          </a:r>
          <a:endParaRPr lang="en-US" sz="1400" b="1" dirty="0"/>
        </a:p>
      </dgm:t>
    </dgm:pt>
    <dgm:pt modelId="{21A2C57E-2830-4524-B4F8-DAF677D21D9C}" type="parTrans" cxnId="{BF3BDDA3-E9BF-4E89-81B8-3D52B8EF803D}">
      <dgm:prSet/>
      <dgm:spPr/>
      <dgm:t>
        <a:bodyPr/>
        <a:lstStyle/>
        <a:p>
          <a:endParaRPr lang="en-US"/>
        </a:p>
      </dgm:t>
    </dgm:pt>
    <dgm:pt modelId="{2CE20130-A445-4BF1-BE37-33034A8BCD6D}" type="sibTrans" cxnId="{BF3BDDA3-E9BF-4E89-81B8-3D52B8EF803D}">
      <dgm:prSet/>
      <dgm:spPr/>
      <dgm:t>
        <a:bodyPr/>
        <a:lstStyle/>
        <a:p>
          <a:endParaRPr lang="en-US"/>
        </a:p>
      </dgm:t>
    </dgm:pt>
    <dgm:pt modelId="{859A512F-6F8E-4938-9C05-6593F5B39124}">
      <dgm:prSet phldrT="[Text]" custT="1"/>
      <dgm:spPr/>
      <dgm:t>
        <a:bodyPr/>
        <a:lstStyle/>
        <a:p>
          <a:r>
            <a:rPr lang="en-US" sz="1400" b="1" dirty="0" smtClean="0"/>
            <a:t>Developmental Objectives</a:t>
          </a:r>
          <a:endParaRPr lang="en-US" sz="1400" b="1" dirty="0"/>
        </a:p>
      </dgm:t>
    </dgm:pt>
    <dgm:pt modelId="{55C88336-C2C8-4062-B765-6569FB8436CB}" type="parTrans" cxnId="{8949BE4C-152C-40B9-91F2-6192008E4EB1}">
      <dgm:prSet/>
      <dgm:spPr/>
      <dgm:t>
        <a:bodyPr/>
        <a:lstStyle/>
        <a:p>
          <a:endParaRPr lang="en-US"/>
        </a:p>
      </dgm:t>
    </dgm:pt>
    <dgm:pt modelId="{0AADDD37-69AE-4170-B06F-D931BC2542C1}" type="sibTrans" cxnId="{8949BE4C-152C-40B9-91F2-6192008E4EB1}">
      <dgm:prSet/>
      <dgm:spPr/>
      <dgm:t>
        <a:bodyPr/>
        <a:lstStyle/>
        <a:p>
          <a:endParaRPr lang="en-US"/>
        </a:p>
      </dgm:t>
    </dgm:pt>
    <dgm:pt modelId="{622C2084-82FF-48FF-BBAE-6C9E7C04C604}">
      <dgm:prSet phldrT="[Text]"/>
      <dgm:spPr/>
      <dgm:t>
        <a:bodyPr/>
        <a:lstStyle/>
        <a:p>
          <a:endParaRPr lang="en-US" dirty="0"/>
        </a:p>
      </dgm:t>
    </dgm:pt>
    <dgm:pt modelId="{C9E5405F-D3D5-4498-B44A-F71672E4367C}" type="parTrans" cxnId="{7F5DF3A1-F048-4963-BB37-F97390C33483}">
      <dgm:prSet/>
      <dgm:spPr/>
      <dgm:t>
        <a:bodyPr/>
        <a:lstStyle/>
        <a:p>
          <a:endParaRPr lang="en-US"/>
        </a:p>
      </dgm:t>
    </dgm:pt>
    <dgm:pt modelId="{73E6D26F-BA20-4AFD-8C39-08F8CF5844D8}" type="sibTrans" cxnId="{7F5DF3A1-F048-4963-BB37-F97390C33483}">
      <dgm:prSet/>
      <dgm:spPr/>
      <dgm:t>
        <a:bodyPr/>
        <a:lstStyle/>
        <a:p>
          <a:endParaRPr lang="en-US"/>
        </a:p>
      </dgm:t>
    </dgm:pt>
    <dgm:pt modelId="{36984A5F-9A61-4F91-A424-CA1230396775}">
      <dgm:prSet/>
      <dgm:spPr/>
      <dgm:t>
        <a:bodyPr/>
        <a:lstStyle/>
        <a:p>
          <a:r>
            <a:rPr lang="en-US" b="1" dirty="0" smtClean="0"/>
            <a:t>Developmental Opportunities</a:t>
          </a:r>
          <a:endParaRPr lang="en-US" b="1" dirty="0"/>
        </a:p>
      </dgm:t>
    </dgm:pt>
    <dgm:pt modelId="{A547111E-E5E5-4F7F-8B08-42B01AA38EE3}" type="parTrans" cxnId="{FE26597B-A7FD-4709-A264-382B55476A7F}">
      <dgm:prSet/>
      <dgm:spPr/>
      <dgm:t>
        <a:bodyPr/>
        <a:lstStyle/>
        <a:p>
          <a:endParaRPr lang="en-US"/>
        </a:p>
      </dgm:t>
    </dgm:pt>
    <dgm:pt modelId="{84BAE3F7-79AC-40D3-8AA3-1FD54DAFF0AD}" type="sibTrans" cxnId="{FE26597B-A7FD-4709-A264-382B55476A7F}">
      <dgm:prSet/>
      <dgm:spPr/>
      <dgm:t>
        <a:bodyPr/>
        <a:lstStyle/>
        <a:p>
          <a:endParaRPr lang="en-US"/>
        </a:p>
      </dgm:t>
    </dgm:pt>
    <dgm:pt modelId="{C144963F-0694-48EB-8640-FD1C70B75B95}">
      <dgm:prSet phldrT="[Text]"/>
      <dgm:spPr/>
      <dgm:t>
        <a:bodyPr/>
        <a:lstStyle/>
        <a:p>
          <a:endParaRPr lang="en-US" dirty="0"/>
        </a:p>
      </dgm:t>
    </dgm:pt>
    <dgm:pt modelId="{4F27EB97-C243-4C4A-B433-466295B4ABFE}" type="parTrans" cxnId="{84083E22-CAE0-48FC-B534-BD9EDD356375}">
      <dgm:prSet/>
      <dgm:spPr/>
      <dgm:t>
        <a:bodyPr/>
        <a:lstStyle/>
        <a:p>
          <a:endParaRPr lang="en-US"/>
        </a:p>
      </dgm:t>
    </dgm:pt>
    <dgm:pt modelId="{7C7AFE3A-77A5-4EC3-B758-5F0E668A9A1D}" type="sibTrans" cxnId="{84083E22-CAE0-48FC-B534-BD9EDD356375}">
      <dgm:prSet/>
      <dgm:spPr/>
      <dgm:t>
        <a:bodyPr/>
        <a:lstStyle/>
        <a:p>
          <a:endParaRPr lang="en-US"/>
        </a:p>
      </dgm:t>
    </dgm:pt>
    <dgm:pt modelId="{8C21B0DA-07CA-4E1F-950A-847446DF7484}">
      <dgm:prSet/>
      <dgm:spPr/>
      <dgm:t>
        <a:bodyPr/>
        <a:lstStyle/>
        <a:p>
          <a:endParaRPr lang="en-US" dirty="0"/>
        </a:p>
      </dgm:t>
    </dgm:pt>
    <dgm:pt modelId="{0720B815-3E58-40FE-9CC3-7778691FC29C}" type="parTrans" cxnId="{C0F9238A-97B0-4EE1-9070-EFF642EA6934}">
      <dgm:prSet/>
      <dgm:spPr/>
      <dgm:t>
        <a:bodyPr/>
        <a:lstStyle/>
        <a:p>
          <a:endParaRPr lang="en-US"/>
        </a:p>
      </dgm:t>
    </dgm:pt>
    <dgm:pt modelId="{B819D485-D851-48E1-9412-32D930F7ED3E}" type="sibTrans" cxnId="{C0F9238A-97B0-4EE1-9070-EFF642EA6934}">
      <dgm:prSet/>
      <dgm:spPr/>
      <dgm:t>
        <a:bodyPr/>
        <a:lstStyle/>
        <a:p>
          <a:endParaRPr lang="en-US"/>
        </a:p>
      </dgm:t>
    </dgm:pt>
    <dgm:pt modelId="{0B0CDA86-7536-4E7E-AD07-83E6696FB525}" type="pres">
      <dgm:prSet presAssocID="{72076FFC-AEC8-422C-BEFD-44597DBA6F0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324CEF-43E6-4554-8321-432642B690AB}" type="pres">
      <dgm:prSet presAssocID="{72076FFC-AEC8-422C-BEFD-44597DBA6F03}" presName="cycle" presStyleCnt="0"/>
      <dgm:spPr/>
    </dgm:pt>
    <dgm:pt modelId="{E11457C2-76E6-44D6-B35B-B911088211B5}" type="pres">
      <dgm:prSet presAssocID="{72076FFC-AEC8-422C-BEFD-44597DBA6F03}" presName="centerShape" presStyleCnt="0"/>
      <dgm:spPr/>
    </dgm:pt>
    <dgm:pt modelId="{81452DC7-EE7D-4DF7-BD5E-CE27A6C39460}" type="pres">
      <dgm:prSet presAssocID="{72076FFC-AEC8-422C-BEFD-44597DBA6F03}" presName="connSite" presStyleLbl="node1" presStyleIdx="0" presStyleCnt="4"/>
      <dgm:spPr/>
    </dgm:pt>
    <dgm:pt modelId="{154ABC50-BCDE-454E-809A-078F5DA58D39}" type="pres">
      <dgm:prSet presAssocID="{72076FFC-AEC8-422C-BEFD-44597DBA6F03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>
          <a:glow rad="139700">
            <a:schemeClr val="accent5">
              <a:satMod val="175000"/>
              <a:alpha val="40000"/>
            </a:schemeClr>
          </a:glow>
          <a:outerShdw blurRad="50800" dist="38100" dir="13500000" algn="br" rotWithShape="0">
            <a:prstClr val="black">
              <a:alpha val="40000"/>
            </a:prstClr>
          </a:outerShdw>
        </a:effectLst>
      </dgm:spPr>
    </dgm:pt>
    <dgm:pt modelId="{6202CD29-30E4-4474-9C9B-786610C6E3B6}" type="pres">
      <dgm:prSet presAssocID="{21A2C57E-2830-4524-B4F8-DAF677D21D9C}" presName="Name25" presStyleLbl="parChTrans1D1" presStyleIdx="0" presStyleCnt="3"/>
      <dgm:spPr/>
      <dgm:t>
        <a:bodyPr/>
        <a:lstStyle/>
        <a:p>
          <a:endParaRPr lang="en-US"/>
        </a:p>
      </dgm:t>
    </dgm:pt>
    <dgm:pt modelId="{3F8D4294-3D95-4E17-8022-307F8B0738E3}" type="pres">
      <dgm:prSet presAssocID="{E379D3E2-C55F-4E88-B12B-198D7BA3E692}" presName="node" presStyleCnt="0"/>
      <dgm:spPr/>
    </dgm:pt>
    <dgm:pt modelId="{EB6B5235-16F6-49E5-BB97-9C25EF0E4E57}" type="pres">
      <dgm:prSet presAssocID="{E379D3E2-C55F-4E88-B12B-198D7BA3E692}" presName="parentNode" presStyleLbl="node1" presStyleIdx="1" presStyleCnt="4" custScaleX="110492" custScaleY="110492" custLinFactNeighborX="19116" custLinFactNeighborY="123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66DD-AD18-420E-914B-13B5DD970665}" type="pres">
      <dgm:prSet presAssocID="{E379D3E2-C55F-4E88-B12B-198D7BA3E69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8BD43-99D2-4EFC-8D79-D2367F795067}" type="pres">
      <dgm:prSet presAssocID="{55C88336-C2C8-4062-B765-6569FB8436CB}" presName="Name25" presStyleLbl="parChTrans1D1" presStyleIdx="1" presStyleCnt="3"/>
      <dgm:spPr/>
      <dgm:t>
        <a:bodyPr/>
        <a:lstStyle/>
        <a:p>
          <a:endParaRPr lang="en-US"/>
        </a:p>
      </dgm:t>
    </dgm:pt>
    <dgm:pt modelId="{1E765F86-3703-4D11-B591-3155D6DF4A89}" type="pres">
      <dgm:prSet presAssocID="{859A512F-6F8E-4938-9C05-6593F5B39124}" presName="node" presStyleCnt="0"/>
      <dgm:spPr/>
    </dgm:pt>
    <dgm:pt modelId="{0B8EA102-EE8E-40AF-A456-BAEA68B82618}" type="pres">
      <dgm:prSet presAssocID="{859A512F-6F8E-4938-9C05-6593F5B39124}" presName="parentNode" presStyleLbl="node1" presStyleIdx="2" presStyleCnt="4" custScaleX="117354" custScaleY="117354" custLinFactNeighborX="67905" custLinFactNeighborY="17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4F1CA-3330-4545-818E-91AB6456B90E}" type="pres">
      <dgm:prSet presAssocID="{859A512F-6F8E-4938-9C05-6593F5B3912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DD06-FF59-4D4F-9142-33F4EF52EA61}" type="pres">
      <dgm:prSet presAssocID="{A547111E-E5E5-4F7F-8B08-42B01AA38EE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CFBE692B-7F09-4FEB-9A69-5FCA64F0EC5B}" type="pres">
      <dgm:prSet presAssocID="{36984A5F-9A61-4F91-A424-CA1230396775}" presName="node" presStyleCnt="0"/>
      <dgm:spPr/>
    </dgm:pt>
    <dgm:pt modelId="{0149B2EB-427B-4008-8B97-4CFE77313AA5}" type="pres">
      <dgm:prSet presAssocID="{36984A5F-9A61-4F91-A424-CA1230396775}" presName="parentNode" presStyleLbl="node1" presStyleIdx="3" presStyleCnt="4" custScaleX="117354" custScaleY="1173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ABD49-3BBB-462C-A79A-B06D4007D00F}" type="pres">
      <dgm:prSet presAssocID="{36984A5F-9A61-4F91-A424-CA123039677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26597B-A7FD-4709-A264-382B55476A7F}" srcId="{72076FFC-AEC8-422C-BEFD-44597DBA6F03}" destId="{36984A5F-9A61-4F91-A424-CA1230396775}" srcOrd="2" destOrd="0" parTransId="{A547111E-E5E5-4F7F-8B08-42B01AA38EE3}" sibTransId="{84BAE3F7-79AC-40D3-8AA3-1FD54DAFF0AD}"/>
    <dgm:cxn modelId="{C0F9238A-97B0-4EE1-9070-EFF642EA6934}" srcId="{36984A5F-9A61-4F91-A424-CA1230396775}" destId="{8C21B0DA-07CA-4E1F-950A-847446DF7484}" srcOrd="0" destOrd="0" parTransId="{0720B815-3E58-40FE-9CC3-7778691FC29C}" sibTransId="{B819D485-D851-48E1-9412-32D930F7ED3E}"/>
    <dgm:cxn modelId="{1CDA9700-8D6D-4D91-B2D0-6F3A45BB7C85}" type="presOf" srcId="{859A512F-6F8E-4938-9C05-6593F5B39124}" destId="{0B8EA102-EE8E-40AF-A456-BAEA68B82618}" srcOrd="0" destOrd="0" presId="urn:microsoft.com/office/officeart/2005/8/layout/radial2"/>
    <dgm:cxn modelId="{84083E22-CAE0-48FC-B534-BD9EDD356375}" srcId="{E379D3E2-C55F-4E88-B12B-198D7BA3E692}" destId="{C144963F-0694-48EB-8640-FD1C70B75B95}" srcOrd="0" destOrd="0" parTransId="{4F27EB97-C243-4C4A-B433-466295B4ABFE}" sibTransId="{7C7AFE3A-77A5-4EC3-B758-5F0E668A9A1D}"/>
    <dgm:cxn modelId="{5C0B7BD6-7B53-4079-8042-6A673FA2E10E}" type="presOf" srcId="{55C88336-C2C8-4062-B765-6569FB8436CB}" destId="{24E8BD43-99D2-4EFC-8D79-D2367F795067}" srcOrd="0" destOrd="0" presId="urn:microsoft.com/office/officeart/2005/8/layout/radial2"/>
    <dgm:cxn modelId="{359B3B11-EF8D-4D16-85CC-FDC14533D716}" type="presOf" srcId="{72076FFC-AEC8-422C-BEFD-44597DBA6F03}" destId="{0B0CDA86-7536-4E7E-AD07-83E6696FB525}" srcOrd="0" destOrd="0" presId="urn:microsoft.com/office/officeart/2005/8/layout/radial2"/>
    <dgm:cxn modelId="{8949BE4C-152C-40B9-91F2-6192008E4EB1}" srcId="{72076FFC-AEC8-422C-BEFD-44597DBA6F03}" destId="{859A512F-6F8E-4938-9C05-6593F5B39124}" srcOrd="1" destOrd="0" parTransId="{55C88336-C2C8-4062-B765-6569FB8436CB}" sibTransId="{0AADDD37-69AE-4170-B06F-D931BC2542C1}"/>
    <dgm:cxn modelId="{6EC9ADE0-349B-4FD1-ADDB-E80DA53F11C5}" type="presOf" srcId="{622C2084-82FF-48FF-BBAE-6C9E7C04C604}" destId="{DD94F1CA-3330-4545-818E-91AB6456B90E}" srcOrd="0" destOrd="0" presId="urn:microsoft.com/office/officeart/2005/8/layout/radial2"/>
    <dgm:cxn modelId="{BF3BDDA3-E9BF-4E89-81B8-3D52B8EF803D}" srcId="{72076FFC-AEC8-422C-BEFD-44597DBA6F03}" destId="{E379D3E2-C55F-4E88-B12B-198D7BA3E692}" srcOrd="0" destOrd="0" parTransId="{21A2C57E-2830-4524-B4F8-DAF677D21D9C}" sibTransId="{2CE20130-A445-4BF1-BE37-33034A8BCD6D}"/>
    <dgm:cxn modelId="{7F5DF3A1-F048-4963-BB37-F97390C33483}" srcId="{859A512F-6F8E-4938-9C05-6593F5B39124}" destId="{622C2084-82FF-48FF-BBAE-6C9E7C04C604}" srcOrd="0" destOrd="0" parTransId="{C9E5405F-D3D5-4498-B44A-F71672E4367C}" sibTransId="{73E6D26F-BA20-4AFD-8C39-08F8CF5844D8}"/>
    <dgm:cxn modelId="{F5A6E96F-A06E-4E86-A9A5-8570AFBBA69C}" type="presOf" srcId="{8C21B0DA-07CA-4E1F-950A-847446DF7484}" destId="{B15ABD49-3BBB-462C-A79A-B06D4007D00F}" srcOrd="0" destOrd="0" presId="urn:microsoft.com/office/officeart/2005/8/layout/radial2"/>
    <dgm:cxn modelId="{E5B24884-389F-4055-9497-2812332C2CA9}" type="presOf" srcId="{C144963F-0694-48EB-8640-FD1C70B75B95}" destId="{BD8F66DD-AD18-420E-914B-13B5DD970665}" srcOrd="0" destOrd="0" presId="urn:microsoft.com/office/officeart/2005/8/layout/radial2"/>
    <dgm:cxn modelId="{2A52674B-65DC-4A2C-920B-CB30E5ABBB8C}" type="presOf" srcId="{A547111E-E5E5-4F7F-8B08-42B01AA38EE3}" destId="{3231DD06-FF59-4D4F-9142-33F4EF52EA61}" srcOrd="0" destOrd="0" presId="urn:microsoft.com/office/officeart/2005/8/layout/radial2"/>
    <dgm:cxn modelId="{EDAEB300-EAA5-4579-A641-A0054CF338E7}" type="presOf" srcId="{21A2C57E-2830-4524-B4F8-DAF677D21D9C}" destId="{6202CD29-30E4-4474-9C9B-786610C6E3B6}" srcOrd="0" destOrd="0" presId="urn:microsoft.com/office/officeart/2005/8/layout/radial2"/>
    <dgm:cxn modelId="{8475CD03-C884-4694-8CDB-571380A98BA3}" type="presOf" srcId="{E379D3E2-C55F-4E88-B12B-198D7BA3E692}" destId="{EB6B5235-16F6-49E5-BB97-9C25EF0E4E57}" srcOrd="0" destOrd="0" presId="urn:microsoft.com/office/officeart/2005/8/layout/radial2"/>
    <dgm:cxn modelId="{97F28EB2-015C-40CD-86E7-1D68C3FA9E55}" type="presOf" srcId="{36984A5F-9A61-4F91-A424-CA1230396775}" destId="{0149B2EB-427B-4008-8B97-4CFE77313AA5}" srcOrd="0" destOrd="0" presId="urn:microsoft.com/office/officeart/2005/8/layout/radial2"/>
    <dgm:cxn modelId="{09425981-27CA-4DFA-ADC3-883365809BE6}" type="presParOf" srcId="{0B0CDA86-7536-4E7E-AD07-83E6696FB525}" destId="{6B324CEF-43E6-4554-8321-432642B690AB}" srcOrd="0" destOrd="0" presId="urn:microsoft.com/office/officeart/2005/8/layout/radial2"/>
    <dgm:cxn modelId="{48D66B6E-6582-4EF8-ADB5-EDCCEC9E7B6A}" type="presParOf" srcId="{6B324CEF-43E6-4554-8321-432642B690AB}" destId="{E11457C2-76E6-44D6-B35B-B911088211B5}" srcOrd="0" destOrd="0" presId="urn:microsoft.com/office/officeart/2005/8/layout/radial2"/>
    <dgm:cxn modelId="{2412F591-2F91-4DF7-AD7C-01E439B4FC18}" type="presParOf" srcId="{E11457C2-76E6-44D6-B35B-B911088211B5}" destId="{81452DC7-EE7D-4DF7-BD5E-CE27A6C39460}" srcOrd="0" destOrd="0" presId="urn:microsoft.com/office/officeart/2005/8/layout/radial2"/>
    <dgm:cxn modelId="{53DB538F-8897-49A4-8C7B-88FA770C8111}" type="presParOf" srcId="{E11457C2-76E6-44D6-B35B-B911088211B5}" destId="{154ABC50-BCDE-454E-809A-078F5DA58D39}" srcOrd="1" destOrd="0" presId="urn:microsoft.com/office/officeart/2005/8/layout/radial2"/>
    <dgm:cxn modelId="{F61EF5F7-893F-4093-B943-D168D3AA74CD}" type="presParOf" srcId="{6B324CEF-43E6-4554-8321-432642B690AB}" destId="{6202CD29-30E4-4474-9C9B-786610C6E3B6}" srcOrd="1" destOrd="0" presId="urn:microsoft.com/office/officeart/2005/8/layout/radial2"/>
    <dgm:cxn modelId="{F6CA0106-1AD5-4B51-AF32-3153DA773922}" type="presParOf" srcId="{6B324CEF-43E6-4554-8321-432642B690AB}" destId="{3F8D4294-3D95-4E17-8022-307F8B0738E3}" srcOrd="2" destOrd="0" presId="urn:microsoft.com/office/officeart/2005/8/layout/radial2"/>
    <dgm:cxn modelId="{344E6E27-4513-4392-B53C-703D40908382}" type="presParOf" srcId="{3F8D4294-3D95-4E17-8022-307F8B0738E3}" destId="{EB6B5235-16F6-49E5-BB97-9C25EF0E4E57}" srcOrd="0" destOrd="0" presId="urn:microsoft.com/office/officeart/2005/8/layout/radial2"/>
    <dgm:cxn modelId="{62ED5DC5-13E5-4DB2-BE5D-AEAFE830D067}" type="presParOf" srcId="{3F8D4294-3D95-4E17-8022-307F8B0738E3}" destId="{BD8F66DD-AD18-420E-914B-13B5DD970665}" srcOrd="1" destOrd="0" presId="urn:microsoft.com/office/officeart/2005/8/layout/radial2"/>
    <dgm:cxn modelId="{52CA0D64-D708-489E-9A0B-4E3D34A8CC9D}" type="presParOf" srcId="{6B324CEF-43E6-4554-8321-432642B690AB}" destId="{24E8BD43-99D2-4EFC-8D79-D2367F795067}" srcOrd="3" destOrd="0" presId="urn:microsoft.com/office/officeart/2005/8/layout/radial2"/>
    <dgm:cxn modelId="{FA5EE1E7-CB7B-4FF5-999E-7EDF31016D9B}" type="presParOf" srcId="{6B324CEF-43E6-4554-8321-432642B690AB}" destId="{1E765F86-3703-4D11-B591-3155D6DF4A89}" srcOrd="4" destOrd="0" presId="urn:microsoft.com/office/officeart/2005/8/layout/radial2"/>
    <dgm:cxn modelId="{4B4D638B-D13C-4CEC-96B8-2A5E58E6F797}" type="presParOf" srcId="{1E765F86-3703-4D11-B591-3155D6DF4A89}" destId="{0B8EA102-EE8E-40AF-A456-BAEA68B82618}" srcOrd="0" destOrd="0" presId="urn:microsoft.com/office/officeart/2005/8/layout/radial2"/>
    <dgm:cxn modelId="{85134115-39D7-4FAB-934A-FD9AC4D3CA67}" type="presParOf" srcId="{1E765F86-3703-4D11-B591-3155D6DF4A89}" destId="{DD94F1CA-3330-4545-818E-91AB6456B90E}" srcOrd="1" destOrd="0" presId="urn:microsoft.com/office/officeart/2005/8/layout/radial2"/>
    <dgm:cxn modelId="{FCD87DD1-72E0-4A65-9D8C-C09312F744BF}" type="presParOf" srcId="{6B324CEF-43E6-4554-8321-432642B690AB}" destId="{3231DD06-FF59-4D4F-9142-33F4EF52EA61}" srcOrd="5" destOrd="0" presId="urn:microsoft.com/office/officeart/2005/8/layout/radial2"/>
    <dgm:cxn modelId="{D624DEFF-1A80-443D-98FA-AD7F074C10D8}" type="presParOf" srcId="{6B324CEF-43E6-4554-8321-432642B690AB}" destId="{CFBE692B-7F09-4FEB-9A69-5FCA64F0EC5B}" srcOrd="6" destOrd="0" presId="urn:microsoft.com/office/officeart/2005/8/layout/radial2"/>
    <dgm:cxn modelId="{883E5E12-C67C-438D-8B3F-D41ED8CD73D4}" type="presParOf" srcId="{CFBE692B-7F09-4FEB-9A69-5FCA64F0EC5B}" destId="{0149B2EB-427B-4008-8B97-4CFE77313AA5}" srcOrd="0" destOrd="0" presId="urn:microsoft.com/office/officeart/2005/8/layout/radial2"/>
    <dgm:cxn modelId="{D07AAEA3-598B-4C3A-BD49-CAFF01863FDD}" type="presParOf" srcId="{CFBE692B-7F09-4FEB-9A69-5FCA64F0EC5B}" destId="{B15ABD49-3BBB-462C-A79A-B06D4007D00F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0.05254</cdr:x>
      <cdr:y>0.87284</cdr:y>
    </cdr:from>
    <cdr:to>
      <cdr:x>0.47627</cdr:x>
      <cdr:y>0.93457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40" y="4309872"/>
          <a:ext cx="3810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NOTE: Data was collected from agencies with 20 or more SES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0.4038</cdr:x>
      <cdr:y>0</cdr:y>
    </cdr:from>
    <cdr:to>
      <cdr:x>0.97963</cdr:x>
      <cdr:y>0.97707</cdr:y>
    </cdr:to>
    <cdr:grpSp>
      <cdr:nvGrpSpPr>
        <cdr:cNvPr id="14" name="Group 13"/>
        <cdr:cNvGrpSpPr/>
      </cdr:nvGrpSpPr>
      <cdr:grpSpPr>
        <a:xfrm xmlns:a="http://schemas.openxmlformats.org/drawingml/2006/main">
          <a:off x="2953878" y="0"/>
          <a:ext cx="4212311" cy="4020448"/>
          <a:chOff x="2832102" y="0"/>
          <a:chExt cx="4038600" cy="4299645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4079876" y="0"/>
            <a:ext cx="2771775" cy="29440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400" b="1" dirty="0"/>
              <a:t>Office of</a:t>
            </a:r>
            <a:r>
              <a:rPr lang="en-US" sz="1400" b="1" baseline="0" dirty="0"/>
              <a:t> Personnel Management</a:t>
            </a:r>
            <a:endParaRPr lang="en-US" sz="1400" b="1" dirty="0"/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4117977" y="803667"/>
            <a:ext cx="2724150" cy="33632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400" b="1" dirty="0"/>
              <a:t>Nuclear Regulatory Commission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2832102" y="1571723"/>
            <a:ext cx="4038600" cy="41799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400" b="1" dirty="0"/>
              <a:t>Department of Housing and Urban Development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975102" y="2365998"/>
            <a:ext cx="2895600" cy="37821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400" b="1" dirty="0"/>
              <a:t>Social</a:t>
            </a:r>
            <a:r>
              <a:rPr lang="en-US" sz="1400" b="1" baseline="0" dirty="0"/>
              <a:t> Security Administration</a:t>
            </a:r>
            <a:endParaRPr lang="en-US" sz="1400" b="1" dirty="0"/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4460876" y="3127093"/>
            <a:ext cx="2390775" cy="28491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400" b="1" dirty="0"/>
              <a:t>Department of the Treasury</a:t>
            </a:r>
          </a:p>
        </cdr:txBody>
      </cdr:sp>
      <cdr:sp macro="" textlink="">
        <cdr:nvSpPr>
          <cdr:cNvPr id="7" name="TextBox 6"/>
          <cdr:cNvSpPr txBox="1"/>
        </cdr:nvSpPr>
        <cdr:spPr>
          <a:xfrm xmlns:a="http://schemas.openxmlformats.org/drawingml/2006/main">
            <a:off x="4613275" y="3926092"/>
            <a:ext cx="2238375" cy="37355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400" b="1" dirty="0"/>
              <a:t>Department of Energy</a:t>
            </a:r>
          </a:p>
        </cdr:txBody>
      </cdr:sp>
    </cdr:grpSp>
  </cdr:relSizeAnchor>
  <cdr:relSizeAnchor xmlns:cdr="http://schemas.openxmlformats.org/drawingml/2006/chartDrawing">
    <cdr:from>
      <cdr:x>0.69172</cdr:x>
      <cdr:y>0.66585</cdr:y>
    </cdr:from>
    <cdr:to>
      <cdr:x>0.85197</cdr:x>
      <cdr:y>0.6743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51401" y="3602356"/>
          <a:ext cx="112395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0.50383</cdr:x>
      <cdr:y>0.04454</cdr:y>
    </cdr:from>
    <cdr:to>
      <cdr:x>0.951</cdr:x>
      <cdr:y>0.11804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3726" y="190499"/>
          <a:ext cx="2781301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400" b="1" dirty="0"/>
            <a:t>Environmental Protection Agency</a:t>
          </a:r>
        </a:p>
      </cdr:txBody>
    </cdr:sp>
  </cdr:relSizeAnchor>
  <cdr:relSizeAnchor xmlns:cdr="http://schemas.openxmlformats.org/drawingml/2006/chartDrawing">
    <cdr:from>
      <cdr:x>0.50383</cdr:x>
      <cdr:y>0.04454</cdr:y>
    </cdr:from>
    <cdr:to>
      <cdr:x>0.951</cdr:x>
      <cdr:y>0.11804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33726" y="190499"/>
          <a:ext cx="2781301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400" b="1" dirty="0"/>
            <a:t>Environmental Protection Agency</a:t>
          </a:r>
        </a:p>
      </cdr:txBody>
    </cdr:sp>
  </cdr:relSizeAnchor>
  <cdr:relSizeAnchor xmlns:cdr="http://schemas.openxmlformats.org/drawingml/2006/chartDrawing">
    <cdr:from>
      <cdr:x>0.41807</cdr:x>
      <cdr:y>0.04454</cdr:y>
    </cdr:from>
    <cdr:to>
      <cdr:x>0.95865</cdr:x>
      <cdr:y>0.93029</cdr:y>
    </cdr:to>
    <cdr:grpSp>
      <cdr:nvGrpSpPr>
        <cdr:cNvPr id="10" name="Group 9"/>
        <cdr:cNvGrpSpPr/>
      </cdr:nvGrpSpPr>
      <cdr:grpSpPr>
        <a:xfrm xmlns:a="http://schemas.openxmlformats.org/drawingml/2006/main">
          <a:off x="3058266" y="179879"/>
          <a:ext cx="3954450" cy="3577190"/>
          <a:chOff x="2600326" y="190485"/>
          <a:chExt cx="3362324" cy="3788085"/>
        </a:xfrm>
      </cdr:grpSpPr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3133734" y="190485"/>
            <a:ext cx="2781320" cy="31434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400" b="1" dirty="0"/>
              <a:t>Environmental Protection Agency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2600326" y="923924"/>
            <a:ext cx="3305175" cy="3333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400" b="1" dirty="0"/>
              <a:t>Federal</a:t>
            </a:r>
            <a:r>
              <a:rPr lang="en-US" sz="1400" b="1" baseline="0" dirty="0"/>
              <a:t> Communications Commission</a:t>
            </a:r>
            <a:endParaRPr lang="en-US" sz="1400" b="1" dirty="0"/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3552826" y="1657349"/>
            <a:ext cx="2371725" cy="35242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400" b="1" dirty="0"/>
              <a:t>Department of Labor</a:t>
            </a:r>
          </a:p>
        </cdr:txBody>
      </cdr:sp>
      <cdr:sp macro="" textlink="">
        <cdr:nvSpPr>
          <cdr:cNvPr id="7" name="TextBox 6"/>
          <cdr:cNvSpPr txBox="1"/>
        </cdr:nvSpPr>
        <cdr:spPr>
          <a:xfrm xmlns:a="http://schemas.openxmlformats.org/drawingml/2006/main">
            <a:off x="3800476" y="2324099"/>
            <a:ext cx="2152650" cy="3238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400" b="1" dirty="0"/>
              <a:t>Department of Education</a:t>
            </a:r>
          </a:p>
        </cdr:txBody>
      </cdr:sp>
      <cdr:sp macro="" textlink="">
        <cdr:nvSpPr>
          <cdr:cNvPr id="8" name="TextBox 7"/>
          <cdr:cNvSpPr txBox="1"/>
        </cdr:nvSpPr>
        <cdr:spPr>
          <a:xfrm xmlns:a="http://schemas.openxmlformats.org/drawingml/2006/main">
            <a:off x="3438525" y="3076574"/>
            <a:ext cx="2524125" cy="2667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250" b="1" dirty="0"/>
              <a:t>Office of Management and Budget</a:t>
            </a:r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3433868" y="3711870"/>
            <a:ext cx="2514600" cy="2667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r"/>
            <a:r>
              <a:rPr lang="en-US" sz="1250" b="1" dirty="0"/>
              <a:t>Office of</a:t>
            </a:r>
            <a:r>
              <a:rPr lang="en-US" sz="1250" b="1" baseline="0" dirty="0"/>
              <a:t> Personnel Management</a:t>
            </a:r>
            <a:endParaRPr lang="en-US" sz="1250" b="1" dirty="0"/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0.32917</cdr:x>
      <cdr:y>0.33275</cdr:y>
    </cdr:from>
    <cdr:to>
      <cdr:x>0.63958</cdr:x>
      <cdr:y>0.55073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4950" y="1643063"/>
          <a:ext cx="1419225" cy="107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5000" b="1" dirty="0">
              <a:solidFill>
                <a:srgbClr val="7030A0"/>
              </a:solidFill>
            </a:rPr>
            <a:t>20%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0.47083</cdr:x>
      <cdr:y>0.40213</cdr:y>
    </cdr:from>
    <cdr:to>
      <cdr:x>0.72083</cdr:x>
      <cdr:y>0.59787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7385" y="919258"/>
          <a:ext cx="1028700" cy="447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000" b="1" dirty="0">
              <a:solidFill>
                <a:srgbClr val="004949"/>
              </a:solidFill>
            </a:rPr>
            <a:t>31%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0.41109</cdr:x>
      <cdr:y>0.36796</cdr:y>
    </cdr:from>
    <cdr:to>
      <cdr:x>0.65275</cdr:x>
      <cdr:y>0.61796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1546" y="841163"/>
          <a:ext cx="994382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000" b="1" dirty="0">
              <a:solidFill>
                <a:srgbClr val="004949"/>
              </a:solidFill>
            </a:rPr>
            <a:t>28%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740FB0-00C3-43FF-8FA1-B36CCED5C3C3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1E858E-FC7F-4A5E-A224-2E688F0702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5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68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4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85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00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at each specific stage of an executive’s lifecycle of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0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Leadership behaviors- Identifies characteristics necessary to achieve &amp; sustain executive excellence?</a:t>
            </a:r>
          </a:p>
          <a:p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Developmental objectives-Provides direction &amp; focus to enhance the desired behaviors</a:t>
            </a:r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Developmental</a:t>
            </a:r>
            <a:r>
              <a:rPr lang="en-US" baseline="0" dirty="0" smtClean="0"/>
              <a:t> opportunities</a:t>
            </a:r>
          </a:p>
          <a:p>
            <a:pPr defTabSz="931774">
              <a:defRPr/>
            </a:pPr>
            <a:r>
              <a:rPr lang="en-US" dirty="0" smtClean="0"/>
              <a:t>Identifies specific experiences to build leadership capability</a:t>
            </a:r>
          </a:p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25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/>
              <a:t>Executives are required to complete</a:t>
            </a:r>
            <a:r>
              <a:rPr lang="en-US" altLang="en-US" baseline="0" dirty="0" smtClean="0"/>
              <a:t> an Executive Development Plan and update it annually. We recommend the use of the 70-20-10 model to guide the development of these plans. While it’s common to prioritize formal training, research has shown that people learn most effectively when applying their skills to on-the-job experiences. 70% of development occurs through experiences on the job, 20% through learning from others, and 10% from formal classroom training. 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78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framework, coupled with organizational and individual executive needs, should be used during the </a:t>
            </a:r>
          </a:p>
          <a:p>
            <a:pPr lvl="1"/>
            <a:r>
              <a:rPr lang="en-US" sz="2600" dirty="0"/>
              <a:t>Workforce analysis</a:t>
            </a:r>
          </a:p>
          <a:p>
            <a:pPr lvl="1"/>
            <a:r>
              <a:rPr lang="en-US" sz="2600" dirty="0"/>
              <a:t>Talent review meetings</a:t>
            </a:r>
          </a:p>
          <a:p>
            <a:pPr lvl="1"/>
            <a:r>
              <a:rPr lang="en-US" sz="2600" dirty="0"/>
              <a:t>Development of EDPs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21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3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16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98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9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1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Executive reassignment </a:t>
            </a:r>
          </a:p>
          <a:p>
            <a:pPr lvl="0"/>
            <a:r>
              <a:rPr lang="en-US" dirty="0"/>
              <a:t>Executive transfer </a:t>
            </a:r>
          </a:p>
          <a:p>
            <a:pPr lvl="0"/>
            <a:r>
              <a:rPr lang="en-US" dirty="0"/>
              <a:t>Developmental assignment internal to the agency, for example to another subcomponent,  functional area, or location (e.g., acting in another executive position, field executive rotating to HQ or vice versa, cross-agency working group) </a:t>
            </a:r>
          </a:p>
          <a:p>
            <a:pPr lvl="0"/>
            <a:r>
              <a:rPr lang="en-US" dirty="0"/>
              <a:t>Detail or developmental assignment external to the agency (e.g., Intergovernmental Personnel Act (IPA) program; temporary assignment/detail to another Federal agency or private sector where permitted by law)</a:t>
            </a:r>
          </a:p>
          <a:p>
            <a:pPr lvl="0"/>
            <a:r>
              <a:rPr lang="en-US" dirty="0"/>
              <a:t>Sabbatical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8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2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5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64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0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#1—One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36219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621E8F2-3C63-4A39-B107-2897FF13791E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286000" y="4572000"/>
            <a:ext cx="45720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400"/>
              </a:spcBef>
              <a:buNone/>
              <a:defRPr sz="2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NOTE: Using an image in this space</a:t>
            </a:r>
            <a:br>
              <a:rPr lang="en-US" dirty="0" smtClean="0"/>
            </a:br>
            <a:r>
              <a:rPr lang="en-US" dirty="0" smtClean="0"/>
              <a:t> is NOT required—totally optional. </a:t>
            </a:r>
            <a:br>
              <a:rPr lang="en-US" dirty="0" smtClean="0"/>
            </a:br>
            <a:r>
              <a:rPr lang="en-US" dirty="0" smtClean="0"/>
              <a:t>Do not use multiple images. </a:t>
            </a:r>
            <a:br>
              <a:rPr lang="en-US" dirty="0" smtClean="0"/>
            </a:br>
            <a:r>
              <a:rPr lang="en-US" dirty="0" smtClean="0"/>
              <a:t>Can be used for relevant program graphic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#7—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D538448-5F61-4F0C-9E44-17ED6D091BA2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251460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Content Slide Header, Do Not Resize Box,</a:t>
            </a:r>
            <a:br>
              <a:rPr lang="en-US" dirty="0" smtClean="0"/>
            </a:br>
            <a:r>
              <a:rPr lang="en-US" dirty="0" smtClean="0"/>
              <a:t>Two Lines of Text OK if Truly Necessary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#8—Table or 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530FA84-3014-452E-90EC-655BA1AFD1F8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 hasCustomPrompt="1"/>
          </p:nvPr>
        </p:nvSpPr>
        <p:spPr>
          <a:xfrm>
            <a:off x="0" y="1600200"/>
            <a:ext cx="9144000" cy="5029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baseline="0"/>
            </a:lvl1pPr>
          </a:lstStyle>
          <a:p>
            <a:r>
              <a:rPr lang="en-US" dirty="0" smtClean="0"/>
              <a:t>Use this placeholder for building tables </a:t>
            </a:r>
            <a:br>
              <a:rPr lang="en-US" dirty="0" smtClean="0"/>
            </a:br>
            <a:r>
              <a:rPr lang="en-US" dirty="0" smtClean="0"/>
              <a:t>like those used for </a:t>
            </a:r>
            <a:br>
              <a:rPr lang="en-US" dirty="0" smtClean="0"/>
            </a:br>
            <a:r>
              <a:rPr lang="en-US" dirty="0" smtClean="0"/>
              <a:t>agency weekly status reports (2-col x 5-rows) </a:t>
            </a:r>
            <a:br>
              <a:rPr lang="en-US" dirty="0" smtClean="0"/>
            </a:br>
            <a:r>
              <a:rPr lang="en-US" dirty="0" smtClean="0"/>
              <a:t>or quad charts for exec review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Content Slide Header, Do Not Resize Box,</a:t>
            </a:r>
            <a:br>
              <a:rPr lang="en-US" dirty="0" smtClean="0"/>
            </a:br>
            <a:r>
              <a:rPr lang="en-US" dirty="0" smtClean="0"/>
              <a:t>Two Lines of Text OK if Truly Necessary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Title of Content Slide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8077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6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905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F56-1721-4C3A-91B6-9E6FF587119A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0568-2FDC-4771-9194-CE9FFB10AC1D}" type="datetime1">
              <a:rPr lang="en-US"/>
              <a:pPr>
                <a:defRPr/>
              </a:pPr>
              <a:t>7/6/2018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FA53-7644-4DB4-8053-3E35CBE2F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7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Title of Content Slide,</a:t>
            </a:r>
            <a:br>
              <a:rPr lang="en-US" dirty="0" smtClean="0"/>
            </a:br>
            <a:r>
              <a:rPr lang="en-US" dirty="0" smtClean="0"/>
              <a:t>Two Lines OK if absolutely necessary 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530FA84-3014-452E-90EC-655BA1AFD1F8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0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36219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629400"/>
            <a:ext cx="914400" cy="228600"/>
          </a:xfrm>
          <a:prstGeom prst="rect">
            <a:avLst/>
          </a:prstGeom>
        </p:spPr>
        <p:txBody>
          <a:bodyPr wrap="none" lIns="91440" rIns="45720" anchor="ctr" anchorCtr="0"/>
          <a:lstStyle>
            <a:lvl1pPr marL="0" algn="l" defTabSz="914400" rtl="0" eaLnBrk="1" latinLnBrk="0" hangingPunct="1">
              <a:buFontTx/>
              <a:buNone/>
              <a:defRPr lang="en-US" sz="1200" kern="12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1/13/2015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75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18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38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1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#2—Mai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905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F56-1721-4C3A-91B6-9E6FF587119A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286000" y="4572000"/>
            <a:ext cx="4572000" cy="1828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400"/>
              </a:spcBef>
              <a:buNone/>
              <a:defRPr sz="2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NOTE: Using an image in this space</a:t>
            </a:r>
            <a:br>
              <a:rPr lang="en-US" dirty="0" smtClean="0"/>
            </a:br>
            <a:r>
              <a:rPr lang="en-US" dirty="0" smtClean="0"/>
              <a:t> is NOT required—totally optional. </a:t>
            </a:r>
            <a:br>
              <a:rPr lang="en-US" dirty="0" smtClean="0"/>
            </a:br>
            <a:r>
              <a:rPr lang="en-US" dirty="0" smtClean="0"/>
              <a:t>Do not use multiple images. </a:t>
            </a:r>
            <a:br>
              <a:rPr lang="en-US" dirty="0" smtClean="0"/>
            </a:br>
            <a:r>
              <a:rPr lang="en-US" dirty="0" smtClean="0"/>
              <a:t>Can be used for relevant program graphic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9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4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97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8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50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27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12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7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372" y="3701356"/>
            <a:ext cx="5209256" cy="2768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294805" y="1598414"/>
            <a:ext cx="6554391" cy="1982391"/>
          </a:xfrm>
          <a:prstGeom prst="rect">
            <a:avLst/>
          </a:prstGeom>
        </p:spPr>
        <p:txBody>
          <a:bodyPr anchor="b"/>
          <a:lstStyle>
            <a:lvl1pPr>
              <a:defRPr sz="5344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4805" y="4152305"/>
            <a:ext cx="6554391" cy="99119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9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239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239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239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239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5335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92969" y="2652117"/>
            <a:ext cx="7358063" cy="15537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37657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Title of Content Slide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8077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12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92969" y="526852"/>
            <a:ext cx="7358063" cy="116085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678393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892969" y="526852"/>
            <a:ext cx="7358063" cy="116085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2098477"/>
            <a:ext cx="7358063" cy="4018359"/>
          </a:xfrm>
          <a:prstGeom prst="rect">
            <a:avLst/>
          </a:prstGeom>
        </p:spPr>
        <p:txBody>
          <a:bodyPr/>
          <a:lstStyle>
            <a:lvl1pPr marL="294669" indent="-294669">
              <a:spcBef>
                <a:spcPts val="1969"/>
              </a:spcBef>
              <a:buBlip>
                <a:blip r:embed="rId3"/>
              </a:buBlip>
              <a:defRPr sz="2531"/>
            </a:lvl1pPr>
            <a:lvl2pPr marL="589338" indent="-294669">
              <a:spcBef>
                <a:spcPts val="1969"/>
              </a:spcBef>
              <a:buBlip>
                <a:blip r:embed="rId3"/>
              </a:buBlip>
              <a:defRPr sz="2531"/>
            </a:lvl2pPr>
            <a:lvl3pPr marL="884008" indent="-294669">
              <a:spcBef>
                <a:spcPts val="1969"/>
              </a:spcBef>
              <a:buBlip>
                <a:blip r:embed="rId3"/>
              </a:buBlip>
              <a:defRPr sz="2531"/>
            </a:lvl3pPr>
            <a:lvl4pPr marL="1178677" indent="-294669">
              <a:spcBef>
                <a:spcPts val="1969"/>
              </a:spcBef>
              <a:buBlip>
                <a:blip r:embed="rId3"/>
              </a:buBlip>
              <a:defRPr sz="2531"/>
            </a:lvl4pPr>
            <a:lvl5pPr marL="1473346" indent="-294669">
              <a:spcBef>
                <a:spcPts val="1969"/>
              </a:spcBef>
              <a:buBlip>
                <a:blip r:embed="rId3"/>
              </a:buBlip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23673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quarter" idx="13"/>
          </p:nvPr>
        </p:nvSpPr>
        <p:spPr>
          <a:xfrm>
            <a:off x="5322094" y="2321719"/>
            <a:ext cx="2678906" cy="35718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892969" y="526852"/>
            <a:ext cx="7358063" cy="116085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2098477"/>
            <a:ext cx="3696891" cy="4018359"/>
          </a:xfrm>
          <a:prstGeom prst="rect">
            <a:avLst/>
          </a:prstGeom>
        </p:spPr>
        <p:txBody>
          <a:bodyPr/>
          <a:lstStyle>
            <a:lvl1pPr marL="294669" indent="-294669">
              <a:spcBef>
                <a:spcPts val="1969"/>
              </a:spcBef>
              <a:buBlip>
                <a:blip r:embed="rId3"/>
              </a:buBlip>
              <a:defRPr sz="2531"/>
            </a:lvl1pPr>
            <a:lvl2pPr marL="589338" indent="-294669">
              <a:spcBef>
                <a:spcPts val="1969"/>
              </a:spcBef>
              <a:buBlip>
                <a:blip r:embed="rId3"/>
              </a:buBlip>
              <a:defRPr sz="2531"/>
            </a:lvl2pPr>
            <a:lvl3pPr marL="884008" indent="-294669">
              <a:spcBef>
                <a:spcPts val="1969"/>
              </a:spcBef>
              <a:buBlip>
                <a:blip r:embed="rId3"/>
              </a:buBlip>
              <a:defRPr sz="2531"/>
            </a:lvl3pPr>
            <a:lvl4pPr marL="1178677" indent="-294669">
              <a:spcBef>
                <a:spcPts val="1969"/>
              </a:spcBef>
              <a:buBlip>
                <a:blip r:embed="rId3"/>
              </a:buBlip>
              <a:defRPr sz="2531"/>
            </a:lvl4pPr>
            <a:lvl5pPr marL="1473346" indent="-294669">
              <a:spcBef>
                <a:spcPts val="1969"/>
              </a:spcBef>
              <a:buBlip>
                <a:blip r:embed="rId3"/>
              </a:buBlip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76376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24743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quarter" idx="13"/>
          </p:nvPr>
        </p:nvSpPr>
        <p:spPr>
          <a:xfrm>
            <a:off x="4724830" y="3509196"/>
            <a:ext cx="3804048" cy="26789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4724830" y="660626"/>
            <a:ext cx="3804048" cy="26789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Image"/>
          <p:cNvSpPr>
            <a:spLocks noGrp="1"/>
          </p:cNvSpPr>
          <p:nvPr>
            <p:ph type="pic" sz="half" idx="15"/>
          </p:nvPr>
        </p:nvSpPr>
        <p:spPr>
          <a:xfrm>
            <a:off x="688825" y="660797"/>
            <a:ext cx="3866557" cy="55274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7590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4473774"/>
            <a:ext cx="7358063" cy="33039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687"/>
            </a:lvl1pPr>
            <a:lvl2pPr marL="533211" indent="-193895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1687"/>
            </a:lvl2pPr>
            <a:lvl3pPr marL="872527" indent="-193895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1687"/>
            </a:lvl3pPr>
            <a:lvl4pPr marL="1211843" indent="-193895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1687"/>
            </a:lvl4pPr>
            <a:lvl5pPr marL="1551159" indent="-193895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69" y="2982516"/>
            <a:ext cx="7358063" cy="5179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687"/>
              </a:spcBef>
              <a:buSzTx/>
              <a:buNone/>
              <a:defRPr/>
            </a:lvl1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24554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046799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48220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#1—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Content Slide Header, Do Not Resize Box,</a:t>
            </a:r>
            <a:br>
              <a:rPr lang="en-US" dirty="0" smtClean="0"/>
            </a:br>
            <a:r>
              <a:rPr lang="en-US" dirty="0" smtClean="0"/>
              <a:t>Two Lines of Text OK if Truly Necessary 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530FA84-3014-452E-90EC-655BA1AFD1F8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#2—Multi-Lev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8077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Content Slide Header, Do Not Resize Box,</a:t>
            </a:r>
            <a:br>
              <a:rPr lang="en-US" dirty="0" smtClean="0"/>
            </a:br>
            <a:r>
              <a:rPr lang="en-US" dirty="0" smtClean="0"/>
              <a:t>Two Lines of Text OK if Truly Necessary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#3—Single Imag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2057400"/>
            <a:ext cx="8686800" cy="426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7D641EF-B916-441E-B967-F1C0ECBE98A6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Content Slide Header, Do Not Resize Box,</a:t>
            </a:r>
            <a:br>
              <a:rPr lang="en-US" dirty="0" smtClean="0"/>
            </a:br>
            <a:r>
              <a:rPr lang="en-US" dirty="0" smtClean="0"/>
              <a:t>Two Lines of Text OK if Truly Necessary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#4—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D538448-5F61-4F0C-9E44-17ED6D091BA2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486400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582136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Content Slide Header, Do Not Resize Box,</a:t>
            </a:r>
            <a:br>
              <a:rPr lang="en-US" dirty="0" smtClean="0"/>
            </a:br>
            <a:r>
              <a:rPr lang="en-US" dirty="0" smtClean="0"/>
              <a:t>Two Lines of Text OK if Truly Necessary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#5—Side by Sid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D538448-5F61-4F0C-9E44-17ED6D091BA2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648200" y="1828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Content Slide Header, Do Not Resize Box,</a:t>
            </a:r>
            <a:br>
              <a:rPr lang="en-US" dirty="0" smtClean="0"/>
            </a:br>
            <a:r>
              <a:rPr lang="en-US" dirty="0" smtClean="0"/>
              <a:t>Two Lines of Text OK if Truly Necessary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#6—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D538448-5F61-4F0C-9E44-17ED6D091BA2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828798"/>
            <a:ext cx="3008313" cy="9906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0" y="2990850"/>
            <a:ext cx="3008313" cy="340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 smtClean="0"/>
              <a:t>Content Slide Header, Do Not Resize Box,</a:t>
            </a:r>
            <a:br>
              <a:rPr lang="en-US" dirty="0" smtClean="0"/>
            </a:br>
            <a:r>
              <a:rPr lang="en-US" dirty="0" smtClean="0"/>
              <a:t>Two Lines of Text OK if Truly Necessary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 rot="19970683">
            <a:off x="1114221" y="1198603"/>
            <a:ext cx="7067961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0" cap="all" baseline="0" dirty="0" smtClean="0"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Draft</a:t>
            </a:r>
          </a:p>
          <a:p>
            <a:pPr algn="ctr"/>
            <a:r>
              <a:rPr lang="en-US" sz="7200" dirty="0" smtClean="0"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Pre-Decisional</a:t>
            </a:r>
            <a:endParaRPr lang="en-US" sz="7200" dirty="0"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621E8F2-3C63-4A39-B107-2897FF13791E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9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 rot="19970683">
            <a:off x="1114221" y="1198603"/>
            <a:ext cx="7067961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0" cap="all" baseline="0" dirty="0" smtClean="0"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Draft</a:t>
            </a:r>
          </a:p>
          <a:p>
            <a:pPr algn="ctr"/>
            <a:r>
              <a:rPr lang="en-US" sz="7200" dirty="0" smtClean="0"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Pre-Decisional</a:t>
            </a:r>
            <a:endParaRPr lang="en-US" sz="7200" dirty="0"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ACDED9-1676-4F27-AFD1-3AD00443DDFF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1" r:id="rId5"/>
    <p:sldLayoutId id="2147483669" r:id="rId6"/>
    <p:sldLayoutId id="2147483670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BD88-83F6-4EA0-9129-DA4FCABCFE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061D0-C9FE-4CB0-ACC1-D009E4742A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4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580430"/>
            <a:ext cx="7358063" cy="569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370013" y="1371600"/>
            <a:ext cx="7315201" cy="46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5364" y="6573518"/>
            <a:ext cx="322204" cy="31893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406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ctr" defTabSz="410751" hangingPunct="0"/>
            <a:fld id="{86CB4B4D-7CA3-9044-876B-883B54F8677D}" type="slidenum">
              <a:rPr lang="en-US" kern="0" smtClean="0"/>
              <a:pPr algn="ctr" defTabSz="410751" hangingPunct="0"/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35676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titleStyle>
    <p:bodyStyle>
      <a:lvl1pPr marL="339316" marR="0" indent="-339316" algn="l" defTabSz="410751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2953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8632" marR="0" indent="-339316" algn="l" defTabSz="410751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2953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17948" marR="0" indent="-339316" algn="l" defTabSz="410751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2953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3pPr>
      <a:lvl4pPr marL="1357264" marR="0" indent="-339316" algn="l" defTabSz="410751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2953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4pPr>
      <a:lvl5pPr marL="1696580" marR="0" indent="-339316" algn="l" defTabSz="410751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2953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5pPr>
      <a:lvl6pPr marL="2035896" marR="0" indent="-339316" algn="l" defTabSz="410751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2953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75212" marR="0" indent="-339316" algn="l" defTabSz="410751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2953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714528" marR="0" indent="-339316" algn="l" defTabSz="410751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2953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53845" marR="0" indent="-339316" algn="l" defTabSz="410751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2953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m.gov/wiki/training/Succession-Planning.ash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Yadira.Guerrero@opm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200" dirty="0" smtClean="0"/>
              <a:t>Executive Rotations Roundtable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b="0" dirty="0" smtClean="0"/>
              <a:t>Tuesday, May 15, 2018</a:t>
            </a:r>
            <a:br>
              <a:rPr lang="en-US" sz="3200" b="0" dirty="0" smtClean="0"/>
            </a:br>
            <a:r>
              <a:rPr lang="en-US" sz="3200" b="0" dirty="0" smtClean="0"/>
              <a:t>Employee Services, Work-life &amp; Leadership and Executive Development</a:t>
            </a:r>
            <a:endParaRPr lang="en-US" sz="32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CC5F56-1721-4C3A-91B6-9E6FF587119A}" type="datetime1">
              <a:rPr lang="en-US" smtClean="0"/>
              <a:pPr/>
              <a:t>7/6/2018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 Agencies with Career SES on Details/Acting in another SES Position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766165"/>
              </p:ext>
            </p:extLst>
          </p:nvPr>
        </p:nvGraphicFramePr>
        <p:xfrm>
          <a:off x="914400" y="2133600"/>
          <a:ext cx="7315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48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30FA84-3014-452E-90EC-655BA1AFD1F8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Government-wide Career SES Mobility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393950"/>
              </p:ext>
            </p:extLst>
          </p:nvPr>
        </p:nvGraphicFramePr>
        <p:xfrm>
          <a:off x="46206" y="1752600"/>
          <a:ext cx="4572000" cy="47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18206" y="2133600"/>
            <a:ext cx="43733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Exceeded Government-wide goal of 15% of Career SES Rotating</a:t>
            </a:r>
          </a:p>
          <a:p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Limited interagency mobility</a:t>
            </a:r>
          </a:p>
          <a:p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Minimal use of IPAs/Sabbaticals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239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295400"/>
            <a:ext cx="7467600" cy="3893451"/>
            <a:chOff x="1169773" y="838200"/>
            <a:chExt cx="2895600" cy="2133600"/>
          </a:xfrm>
        </p:grpSpPr>
        <p:sp>
          <p:nvSpPr>
            <p:cNvPr id="2" name="Oval Callout 1"/>
            <p:cNvSpPr/>
            <p:nvPr/>
          </p:nvSpPr>
          <p:spPr>
            <a:xfrm>
              <a:off x="1169773" y="838200"/>
              <a:ext cx="2895600" cy="2133600"/>
            </a:xfrm>
            <a:prstGeom prst="wedgeEllipse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1824" y="1286342"/>
              <a:ext cx="2209800" cy="1399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/>
                <a:t>The Talent Management and Succession Management process should inform decisions about rotations, reassignments and other executive development.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1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58FA53-7644-4DB4-8053-3E35CBE2FB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cs typeface="Arial" panose="020B0604020202020204" pitchFamily="34" charset="0"/>
              </a:rPr>
              <a:t>Annual Leadership Talent Management &amp; Succession Planning Process (TM&amp;SP)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066800" y="2057400"/>
            <a:ext cx="8077200" cy="4114800"/>
          </a:xfrm>
          <a:prstGeom prst="rect">
            <a:avLst/>
          </a:prstGeom>
        </p:spPr>
        <p:txBody>
          <a:bodyPr/>
          <a:lstStyle/>
          <a:p>
            <a:r>
              <a:rPr lang="en-US" sz="3400" dirty="0">
                <a:cs typeface="Arial" panose="020B0604020202020204" pitchFamily="34" charset="0"/>
              </a:rPr>
              <a:t>Successfully forecast agency executive resources needs</a:t>
            </a:r>
          </a:p>
          <a:p>
            <a:r>
              <a:rPr lang="en-US" sz="3400" dirty="0">
                <a:cs typeface="Arial" panose="020B0604020202020204" pitchFamily="34" charset="0"/>
              </a:rPr>
              <a:t>Assess and develop the needs of current SES members</a:t>
            </a:r>
          </a:p>
          <a:p>
            <a:r>
              <a:rPr lang="en-US" sz="3400" dirty="0">
                <a:cs typeface="Arial" panose="020B0604020202020204" pitchFamily="34" charset="0"/>
              </a:rPr>
              <a:t>Create a pipeline of high-quality successors for the full range of executive positions within an organization</a:t>
            </a:r>
          </a:p>
        </p:txBody>
      </p:sp>
    </p:spTree>
    <p:extLst>
      <p:ext uri="{BB962C8B-B14F-4D97-AF65-F5344CB8AC3E}">
        <p14:creationId xmlns:p14="http://schemas.microsoft.com/office/powerpoint/2010/main" val="23277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3902"/>
            <a:ext cx="6339840" cy="634549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0" y="2971800"/>
            <a:ext cx="2301240" cy="1143000"/>
            <a:chOff x="228600" y="2971800"/>
            <a:chExt cx="2301240" cy="1143000"/>
          </a:xfrm>
        </p:grpSpPr>
        <p:sp>
          <p:nvSpPr>
            <p:cNvPr id="11" name="Right Arrow 10"/>
            <p:cNvSpPr/>
            <p:nvPr/>
          </p:nvSpPr>
          <p:spPr>
            <a:xfrm>
              <a:off x="228600" y="2971800"/>
              <a:ext cx="2301240" cy="11430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600" y="3220134"/>
              <a:ext cx="1927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Alignment to Business Strategy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" y="4229100"/>
            <a:ext cx="2301240" cy="1143000"/>
            <a:chOff x="228600" y="4229100"/>
            <a:chExt cx="2301240" cy="1143000"/>
          </a:xfrm>
        </p:grpSpPr>
        <p:sp>
          <p:nvSpPr>
            <p:cNvPr id="12" name="Right Arrow 11"/>
            <p:cNvSpPr/>
            <p:nvPr/>
          </p:nvSpPr>
          <p:spPr>
            <a:xfrm>
              <a:off x="228600" y="4229100"/>
              <a:ext cx="2301240" cy="11430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4481204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Inclusive &amp; Holistic Development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895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Framework for the Continuing Development of Federal Senior Executives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7/6/2018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SES Lifecycle of Learning 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438400" y="15240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7/6/2018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2819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/>
              <a:t>Finding </a:t>
            </a:r>
            <a:r>
              <a:rPr lang="en-US" sz="3400" dirty="0"/>
              <a:t>my </a:t>
            </a:r>
            <a:r>
              <a:rPr lang="en-US" sz="3400" dirty="0" smtClean="0"/>
              <a:t>Place</a:t>
            </a:r>
          </a:p>
          <a:p>
            <a:endParaRPr lang="en-US" sz="3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Making My Mark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/>
              <a:t>Leaving </a:t>
            </a:r>
            <a:r>
              <a:rPr lang="en-US" sz="3400" dirty="0"/>
              <a:t>My Legacy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7"/>
          <a:stretch/>
        </p:blipFill>
        <p:spPr>
          <a:xfrm>
            <a:off x="0" y="0"/>
            <a:ext cx="9144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7/6/2018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/>
              <a:t>How to use the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8077200" cy="4724400"/>
          </a:xfrm>
        </p:spPr>
        <p:txBody>
          <a:bodyPr/>
          <a:lstStyle/>
          <a:p>
            <a:r>
              <a:rPr lang="en-US" b="1" dirty="0" smtClean="0"/>
              <a:t>Senior leadership/ER </a:t>
            </a:r>
            <a:r>
              <a:rPr lang="en-US" dirty="0" smtClean="0"/>
              <a:t>– use in the executive </a:t>
            </a:r>
            <a:r>
              <a:rPr lang="en-US" dirty="0"/>
              <a:t>development </a:t>
            </a:r>
            <a:r>
              <a:rPr lang="en-US" dirty="0" smtClean="0"/>
              <a:t>phases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talent </a:t>
            </a:r>
            <a:r>
              <a:rPr lang="en-US" dirty="0" smtClean="0"/>
              <a:t>management &amp; succession planning processes</a:t>
            </a:r>
          </a:p>
          <a:p>
            <a:r>
              <a:rPr lang="en-US" b="1" dirty="0"/>
              <a:t>I</a:t>
            </a:r>
            <a:r>
              <a:rPr lang="en-US" b="1" dirty="0" smtClean="0"/>
              <a:t>nstructional designers/</a:t>
            </a:r>
            <a:r>
              <a:rPr lang="en-US" b="1" dirty="0"/>
              <a:t>L&amp;D professionals </a:t>
            </a:r>
            <a:r>
              <a:rPr lang="en-US" dirty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design executive development programs &amp; chart </a:t>
            </a:r>
            <a:r>
              <a:rPr lang="en-US" dirty="0"/>
              <a:t>leadership development</a:t>
            </a:r>
            <a:endParaRPr lang="en-US" dirty="0" smtClean="0"/>
          </a:p>
          <a:p>
            <a:pPr marL="457200" lvl="1" indent="0">
              <a:buNone/>
            </a:pPr>
            <a:endParaRPr lang="en-US" sz="600" dirty="0" smtClean="0"/>
          </a:p>
          <a:p>
            <a:r>
              <a:rPr lang="en-US" b="1" dirty="0" smtClean="0"/>
              <a:t>Executives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assess </a:t>
            </a:r>
            <a:r>
              <a:rPr lang="en-US" dirty="0"/>
              <a:t>their current state of development and create </a:t>
            </a:r>
            <a:r>
              <a:rPr lang="en-US" dirty="0" smtClean="0"/>
              <a:t>an EDP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7/6/2018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500" dirty="0" smtClean="0"/>
              <a:t>OPM Resources and Training Solutions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Leadership Talent Management &amp; Succession Planning Wiki Page</a:t>
            </a:r>
          </a:p>
          <a:p>
            <a:pPr marL="400050" lvl="1" indent="0">
              <a:buNone/>
            </a:pPr>
            <a:r>
              <a:rPr lang="en-US" sz="2000" dirty="0">
                <a:cs typeface="Arial" panose="020B0604020202020204" pitchFamily="34" charset="0"/>
                <a:hlinkClick r:id="rId3"/>
              </a:rPr>
              <a:t>https://</a:t>
            </a:r>
            <a:r>
              <a:rPr lang="en-US" sz="2000" dirty="0" smtClean="0">
                <a:cs typeface="Arial" panose="020B0604020202020204" pitchFamily="34" charset="0"/>
                <a:hlinkClick r:id="rId3"/>
              </a:rPr>
              <a:t>www.opm.gov/wiki/training/Succession-Planning.ashx</a:t>
            </a:r>
            <a:endParaRPr lang="en-US" sz="2000" dirty="0">
              <a:cs typeface="Arial" panose="020B0604020202020204" pitchFamily="34" charset="0"/>
            </a:endParaRPr>
          </a:p>
          <a:p>
            <a:r>
              <a:rPr lang="en-US" sz="2800" dirty="0">
                <a:cs typeface="Arial" panose="020B0604020202020204" pitchFamily="34" charset="0"/>
              </a:rPr>
              <a:t>ESCS Talent Management </a:t>
            </a:r>
            <a:r>
              <a:rPr lang="en-US" sz="2800" dirty="0" smtClean="0">
                <a:cs typeface="Arial" panose="020B0604020202020204" pitchFamily="34" charset="0"/>
              </a:rPr>
              <a:t>Module</a:t>
            </a:r>
            <a:endParaRPr lang="en-US" sz="2800" dirty="0" smtClean="0"/>
          </a:p>
          <a:p>
            <a:r>
              <a:rPr lang="en-US" sz="2800" dirty="0" smtClean="0"/>
              <a:t>Federal Coaching Network</a:t>
            </a:r>
          </a:p>
          <a:p>
            <a:r>
              <a:rPr lang="en-US" sz="2800" dirty="0" smtClean="0"/>
              <a:t>SES Situational Mentoring Program</a:t>
            </a:r>
          </a:p>
          <a:p>
            <a:r>
              <a:rPr lang="en-US" sz="2800" dirty="0" smtClean="0"/>
              <a:t>OPM’s Center for Leadership Development</a:t>
            </a:r>
          </a:p>
          <a:p>
            <a:r>
              <a:rPr lang="en-US" sz="2800" dirty="0" smtClean="0"/>
              <a:t>Federal Training and Development Wiki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7/6/2018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0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87332"/>
              </p:ext>
            </p:extLst>
          </p:nvPr>
        </p:nvGraphicFramePr>
        <p:xfrm>
          <a:off x="228600" y="838200"/>
          <a:ext cx="86868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6019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AGENDA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Opening &amp; Welcome Remarks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Julie Brill</a:t>
                      </a:r>
                      <a:r>
                        <a:rPr lang="en-US" dirty="0" smtClean="0"/>
                        <a:t>, Group Manager, Work-Life</a:t>
                      </a:r>
                      <a:r>
                        <a:rPr lang="en-US" baseline="0" dirty="0" smtClean="0"/>
                        <a:t> &amp; Leadership and Executive Development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Status of Federal</a:t>
                      </a:r>
                      <a:r>
                        <a:rPr lang="en-US" b="1" baseline="0" dirty="0" smtClean="0"/>
                        <a:t> Executive Rotations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Yadira Guerrero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Program Manager, Work-Life &amp; Leadership and Executive Development</a:t>
                      </a:r>
                      <a:endParaRPr lang="en-US" dirty="0"/>
                    </a:p>
                  </a:txBody>
                  <a:tcPr/>
                </a:tc>
              </a:tr>
              <a:tr h="14833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Executive Rotations Panel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Towanda Brooks</a:t>
                      </a:r>
                      <a:r>
                        <a:rPr lang="en-US" dirty="0" smtClean="0"/>
                        <a:t>, Chief</a:t>
                      </a:r>
                      <a:r>
                        <a:rPr lang="en-US" baseline="0" dirty="0" smtClean="0"/>
                        <a:t> Human Capital Officer, Department of Housing and Urban Development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Andrea Bright</a:t>
                      </a:r>
                      <a:r>
                        <a:rPr lang="en-US" dirty="0" smtClean="0"/>
                        <a:t>, Chief</a:t>
                      </a:r>
                      <a:r>
                        <a:rPr lang="en-US" baseline="0" dirty="0" smtClean="0"/>
                        <a:t> Human Capital Officer, Office of Personnel Management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Bonnie Doyle</a:t>
                      </a:r>
                      <a:r>
                        <a:rPr lang="en-US" dirty="0" smtClean="0"/>
                        <a:t>,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Deputy Commissioner for Human Resources and Deputy Chief Human Capital Officer,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 Security Administration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ESCS</a:t>
                      </a:r>
                      <a:r>
                        <a:rPr lang="en-US" b="1" baseline="0" dirty="0" smtClean="0"/>
                        <a:t> Rotation Modules Showcase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 smtClean="0"/>
                        <a:t>La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toyia DuMont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Program Analyst,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Executive Resources Services (SERS)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Jamal Wilson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HR Specialist, Senior Executive Resources Services (SERS)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Closing Remarks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Julie Brill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/>
                        <a:t>Group Manager, Work-Life</a:t>
                      </a:r>
                      <a:r>
                        <a:rPr lang="en-US" baseline="0" dirty="0" smtClean="0"/>
                        <a:t> &amp; Leadership and Executive Development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1524000"/>
            <a:ext cx="7086600" cy="1143000"/>
          </a:xfrm>
        </p:spPr>
        <p:txBody>
          <a:bodyPr/>
          <a:lstStyle/>
          <a:p>
            <a:r>
              <a:rPr lang="en-US" sz="5500" dirty="0" smtClean="0">
                <a:latin typeface="+mn-lt"/>
              </a:rPr>
              <a:t>Questions</a:t>
            </a:r>
            <a:r>
              <a:rPr lang="en-US" sz="5500" dirty="0" smtClean="0">
                <a:latin typeface="Lucida Bright" panose="02040602050505020304" pitchFamily="18" charset="0"/>
              </a:rPr>
              <a:t>?</a:t>
            </a:r>
            <a:endParaRPr lang="en-US" sz="5500" dirty="0">
              <a:latin typeface="Lucida Bright" panose="020406020505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2660822"/>
            <a:ext cx="708660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Yadira Guerrero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Yadira.Guerrero@opm.gov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202-606-7954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1BD8-F932-40AA-8DAC-647898DB09A3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7/6/2018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8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" b="532"/>
          <a:stretch/>
        </p:blipFill>
        <p:spPr>
          <a:xfrm>
            <a:off x="2070735" y="5154621"/>
            <a:ext cx="5181600" cy="147477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D641EF-B916-441E-B967-F1C0ECBE98A6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Agencies with a Strong Commitment to Executive Mobility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-695325" y="2027711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5903595" y="2035286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2604135" y="2200149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6"/>
          <p:cNvSpPr txBox="1"/>
          <p:nvPr/>
        </p:nvSpPr>
        <p:spPr>
          <a:xfrm>
            <a:off x="4267200" y="2930611"/>
            <a:ext cx="1171575" cy="857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 smtClean="0">
                <a:solidFill>
                  <a:srgbClr val="004949"/>
                </a:solidFill>
              </a:rPr>
              <a:t>41%</a:t>
            </a:r>
            <a:endParaRPr lang="en-US" sz="3000" b="1" dirty="0">
              <a:solidFill>
                <a:srgbClr val="00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/>
              <a:t>Towanda </a:t>
            </a:r>
            <a:r>
              <a:rPr lang="en-US" sz="5000" dirty="0" smtClean="0"/>
              <a:t>Brooks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Chief </a:t>
            </a:r>
            <a:r>
              <a:rPr lang="en-US" b="0" dirty="0"/>
              <a:t>Human Capital Officer, Department of Housing and Urban Development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21E8F2-3C63-4A39-B107-2897FF13791E}" type="datetime1">
              <a:rPr lang="en-US" smtClean="0"/>
              <a:pPr/>
              <a:t>7/6/2018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11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3B6A3-8EEE-4230-9B52-90A7B543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4" y="1456479"/>
            <a:ext cx="7354303" cy="4795242"/>
          </a:xfrm>
        </p:spPr>
        <p:txBody>
          <a:bodyPr/>
          <a:lstStyle/>
          <a:p>
            <a:r>
              <a:rPr lang="en-US" dirty="0"/>
              <a:t>U.S. Department Of Housing and Urban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238AE1-C3B0-441B-824C-A3C84765EB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27" y="901311"/>
            <a:ext cx="1620738" cy="1620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71862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2017 SES MOBI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2017 SES MOBILITY</a:t>
            </a:r>
          </a:p>
        </p:txBody>
      </p:sp>
      <p:sp>
        <p:nvSpPr>
          <p:cNvPr id="123" name="31% Of Career SES at HUD were Mobilized in 2017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170907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31% Of Career SES at HUD were Mobilized in 2017</a:t>
            </a:r>
          </a:p>
          <a:p>
            <a:pPr marL="170907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19% Reassignments</a:t>
            </a:r>
          </a:p>
          <a:p>
            <a:pPr marL="170907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12% Details </a:t>
            </a:r>
          </a:p>
          <a:p>
            <a:pPr marL="170907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Other Developmental assignments and Growth opportunities</a:t>
            </a:r>
          </a:p>
          <a:p>
            <a:pPr marL="683632" lvl="3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SES Working Groups</a:t>
            </a:r>
          </a:p>
          <a:p>
            <a:pPr marL="683632" lvl="3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Departmental Task Forces</a:t>
            </a:r>
          </a:p>
          <a:p>
            <a:pPr marL="683632" lvl="3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Hands-on Training and Development - Conferences, Forums, and Book Series</a:t>
            </a:r>
          </a:p>
          <a:p>
            <a:pPr marL="683632" lvl="3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Mentor and Mentee Program</a:t>
            </a:r>
          </a:p>
          <a:p>
            <a:pPr marL="683632" lvl="3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315501300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EVELOPMENTAL LEAR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49833">
              <a:defRPr sz="5200">
                <a:effectLst>
                  <a:outerShdw blurRad="12700" dist="9779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/>
              <a:t>DEVELOPMENTAL LEARNING</a:t>
            </a:r>
          </a:p>
        </p:txBody>
      </p:sp>
      <p:sp>
        <p:nvSpPr>
          <p:cNvPr id="126" name="Close coordination between Chief Learning Officer and Executive Resourc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85640" indent="-185640" defTabSz="258772">
              <a:spcBef>
                <a:spcPts val="1195"/>
              </a:spcBef>
              <a:defRPr sz="2200">
                <a:effectLst>
                  <a:outerShdw blurRad="12700" dist="8001" dir="5400000" rotWithShape="0">
                    <a:srgbClr val="FFFFFF"/>
                  </a:outerShdw>
                </a:effectLst>
              </a:defRPr>
            </a:pPr>
            <a:r>
              <a:rPr dirty="0"/>
              <a:t>Close coordination between Chief Learning Officer and Executive Resources</a:t>
            </a:r>
          </a:p>
          <a:p>
            <a:pPr marL="185640" indent="-185640" defTabSz="258772">
              <a:spcBef>
                <a:spcPts val="1195"/>
              </a:spcBef>
              <a:defRPr sz="2200">
                <a:effectLst>
                  <a:outerShdw blurRad="12700" dist="8001" dir="5400000" rotWithShape="0">
                    <a:srgbClr val="FFFFFF"/>
                  </a:outerShdw>
                </a:effectLst>
              </a:defRPr>
            </a:pPr>
            <a:r>
              <a:rPr dirty="0"/>
              <a:t>Workforce and Succession Planning Data - </a:t>
            </a:r>
          </a:p>
          <a:p>
            <a:pPr marL="185640" indent="-185640" defTabSz="258772">
              <a:spcBef>
                <a:spcPts val="1195"/>
              </a:spcBef>
              <a:defRPr sz="2200">
                <a:effectLst>
                  <a:outerShdw blurRad="12700" dist="8001" dir="5400000" rotWithShape="0">
                    <a:srgbClr val="FFFFFF"/>
                  </a:outerShdw>
                </a:effectLst>
              </a:defRPr>
            </a:pPr>
            <a:r>
              <a:rPr dirty="0"/>
              <a:t>Quarterly SES &amp; SL Forums - Learning and targeted developmental briefings for Executives</a:t>
            </a:r>
          </a:p>
          <a:p>
            <a:pPr marL="928207" lvl="4" indent="-185640" defTabSz="258772">
              <a:spcBef>
                <a:spcPts val="1195"/>
              </a:spcBef>
              <a:defRPr sz="2200">
                <a:effectLst>
                  <a:outerShdw blurRad="12700" dist="8001" dir="5400000" rotWithShape="0">
                    <a:srgbClr val="FFFFFF"/>
                  </a:outerShdw>
                </a:effectLst>
              </a:defRPr>
            </a:pPr>
            <a:r>
              <a:rPr dirty="0"/>
              <a:t>Target Key ECQs</a:t>
            </a:r>
          </a:p>
          <a:p>
            <a:pPr marL="928207" lvl="4" indent="-185640" defTabSz="258772">
              <a:spcBef>
                <a:spcPts val="1195"/>
              </a:spcBef>
              <a:defRPr sz="2200">
                <a:effectLst>
                  <a:outerShdw blurRad="12700" dist="8001" dir="5400000" rotWithShape="0">
                    <a:srgbClr val="FFFFFF"/>
                  </a:outerShdw>
                </a:effectLst>
              </a:defRPr>
            </a:pPr>
            <a:r>
              <a:rPr dirty="0"/>
              <a:t>Performance Management </a:t>
            </a:r>
          </a:p>
          <a:p>
            <a:pPr marL="928207" lvl="4" indent="-185640" defTabSz="258772">
              <a:spcBef>
                <a:spcPts val="1195"/>
              </a:spcBef>
              <a:defRPr sz="2200">
                <a:effectLst>
                  <a:outerShdw blurRad="12700" dist="8001" dir="5400000" rotWithShape="0">
                    <a:srgbClr val="FFFFFF"/>
                  </a:outerShdw>
                </a:effectLst>
              </a:defRPr>
            </a:pPr>
            <a:r>
              <a:rPr dirty="0"/>
              <a:t>Leadership assessment tool (immediate results)</a:t>
            </a:r>
          </a:p>
          <a:p>
            <a:pPr marL="928207" lvl="4" indent="-185640" defTabSz="258772">
              <a:spcBef>
                <a:spcPts val="1195"/>
              </a:spcBef>
              <a:defRPr sz="2200">
                <a:effectLst>
                  <a:outerShdw blurRad="12700" dist="8001" dir="5400000" rotWithShape="0">
                    <a:srgbClr val="FFFFFF"/>
                  </a:outerShdw>
                </a:effectLst>
              </a:defRPr>
            </a:pPr>
            <a:r>
              <a:rPr dirty="0"/>
              <a:t>Development of Executive Development Plan (EDP)</a:t>
            </a:r>
          </a:p>
          <a:p>
            <a:pPr marL="185640" indent="-185640" defTabSz="258772">
              <a:spcBef>
                <a:spcPts val="1195"/>
              </a:spcBef>
              <a:defRPr sz="2200">
                <a:effectLst>
                  <a:outerShdw blurRad="12700" dist="8001" dir="5400000" rotWithShape="0">
                    <a:srgbClr val="FFFFFF"/>
                  </a:outerShdw>
                </a:effectLst>
              </a:defRPr>
            </a:pPr>
            <a:r>
              <a:rPr dirty="0"/>
              <a:t>HUD LEARN played a key role in the development of our Senior Executive Service Rotational Program</a:t>
            </a:r>
          </a:p>
        </p:txBody>
      </p:sp>
    </p:spTree>
    <p:extLst>
      <p:ext uri="{BB962C8B-B14F-4D97-AF65-F5344CB8AC3E}">
        <p14:creationId xmlns:p14="http://schemas.microsoft.com/office/powerpoint/2010/main" val="73971565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etails and Reassign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Details and Reassignments</a:t>
            </a:r>
          </a:p>
        </p:txBody>
      </p:sp>
      <p:sp>
        <p:nvSpPr>
          <p:cNvPr id="129" name="Develop, Refresh, and Enhance Senior Executives skills and competenci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70907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Develop, Refresh, and Enhance Senior Executives skills and competencies</a:t>
            </a:r>
          </a:p>
          <a:p>
            <a:pPr marL="170907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Fulfill Agency mission requirements</a:t>
            </a:r>
          </a:p>
          <a:p>
            <a:pPr marL="854539" lvl="4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Short-term vacancies</a:t>
            </a:r>
          </a:p>
          <a:p>
            <a:pPr marL="854539" lvl="4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Projects that cross program lines</a:t>
            </a:r>
          </a:p>
          <a:p>
            <a:pPr marL="854539" lvl="4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Disaster Recovery</a:t>
            </a:r>
          </a:p>
          <a:p>
            <a:pPr marL="170907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Fill gaps during transition times</a:t>
            </a:r>
          </a:p>
          <a:p>
            <a:pPr marL="170907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Succession Planning - Workforce Planning at a 1 year, 3 year and 5 year look</a:t>
            </a:r>
          </a:p>
          <a:p>
            <a:pPr marL="683632" lvl="3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Develop senior executives for higher level positions</a:t>
            </a:r>
          </a:p>
          <a:p>
            <a:pPr marL="683632" lvl="3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Changing agency requirements</a:t>
            </a:r>
          </a:p>
          <a:p>
            <a:pPr marL="683632" lvl="3" indent="-170907" defTabSz="238235">
              <a:spcBef>
                <a:spcPts val="1125"/>
              </a:spcBef>
              <a:defRPr sz="2000">
                <a:effectLst>
                  <a:outerShdw blurRad="12700" dist="7366" dir="5400000" rotWithShape="0">
                    <a:srgbClr val="FFFFFF"/>
                  </a:outerShdw>
                </a:effectLst>
              </a:defRPr>
            </a:pPr>
            <a:r>
              <a:rPr dirty="0"/>
              <a:t>Planned attrition</a:t>
            </a:r>
          </a:p>
        </p:txBody>
      </p:sp>
    </p:spTree>
    <p:extLst>
      <p:ext uri="{BB962C8B-B14F-4D97-AF65-F5344CB8AC3E}">
        <p14:creationId xmlns:p14="http://schemas.microsoft.com/office/powerpoint/2010/main" val="319783462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Used the Community of Practice Methodology with Senior Executives to share the SES Rotations Progra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21002" indent="-221002" defTabSz="308063">
              <a:spcBef>
                <a:spcPts val="1477"/>
              </a:spcBef>
              <a:defRPr sz="2700">
                <a:effectLst>
                  <a:outerShdw blurRad="25400" dist="9525" dir="5400000" rotWithShape="0">
                    <a:srgbClr val="FFFFFF"/>
                  </a:outerShdw>
                </a:effectLst>
              </a:defRPr>
            </a:pPr>
            <a:r>
              <a:rPr dirty="0"/>
              <a:t>Used the Community of Practice Methodology with Senior Executives to share the SES Rotations Program</a:t>
            </a:r>
          </a:p>
          <a:p>
            <a:pPr marL="221002" indent="-221002" defTabSz="308063">
              <a:spcBef>
                <a:spcPts val="1477"/>
              </a:spcBef>
              <a:defRPr sz="2700">
                <a:effectLst>
                  <a:outerShdw blurRad="25400" dist="9525" dir="5400000" rotWithShape="0">
                    <a:srgbClr val="FFFFFF"/>
                  </a:outerShdw>
                </a:effectLst>
              </a:defRPr>
            </a:pPr>
            <a:r>
              <a:rPr dirty="0"/>
              <a:t>2017 Reassignments - Filled key positions in the Agency during an immense time of transition</a:t>
            </a:r>
          </a:p>
          <a:p>
            <a:pPr marL="221002" indent="-221002" defTabSz="308063">
              <a:spcBef>
                <a:spcPts val="1477"/>
              </a:spcBef>
              <a:defRPr sz="2700">
                <a:effectLst>
                  <a:outerShdw blurRad="25400" dist="9525" dir="5400000" rotWithShape="0">
                    <a:srgbClr val="FFFFFF"/>
                  </a:outerShdw>
                </a:effectLst>
              </a:defRPr>
            </a:pPr>
            <a:r>
              <a:rPr dirty="0"/>
              <a:t>Major detail actions of career SES to the highest level positions in the agency - Career SES detailed to Acting Deputy Secretary (8months); Career SES Acting Secretary - 3 months; </a:t>
            </a:r>
          </a:p>
          <a:p>
            <a:pPr marL="221002" indent="-221002" defTabSz="308063">
              <a:spcBef>
                <a:spcPts val="1477"/>
              </a:spcBef>
              <a:defRPr sz="2700">
                <a:effectLst>
                  <a:outerShdw blurRad="25400" dist="9525" dir="5400000" rotWithShape="0">
                    <a:srgbClr val="FFFFFF"/>
                  </a:outerShdw>
                </a:effectLst>
              </a:defRPr>
            </a:pPr>
            <a:r>
              <a:rPr dirty="0"/>
              <a:t>SES Working Group - Reviewed the SES Performance Management, Performance Review Process, Trainings needed and required of Senior Executives, and made recommendations</a:t>
            </a:r>
          </a:p>
        </p:txBody>
      </p:sp>
      <p:sp>
        <p:nvSpPr>
          <p:cNvPr id="132" name="STRATEGY and Outco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STRATEGY and Outcomes</a:t>
            </a:r>
          </a:p>
        </p:txBody>
      </p:sp>
    </p:spTree>
    <p:extLst>
      <p:ext uri="{BB962C8B-B14F-4D97-AF65-F5344CB8AC3E}">
        <p14:creationId xmlns:p14="http://schemas.microsoft.com/office/powerpoint/2010/main" val="216790932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UD SENIOR EXECUTIVES"/>
          <p:cNvSpPr txBox="1">
            <a:spLocks noGrp="1"/>
          </p:cNvSpPr>
          <p:nvPr>
            <p:ph type="title"/>
          </p:nvPr>
        </p:nvSpPr>
        <p:spPr>
          <a:xfrm>
            <a:off x="901898" y="526852"/>
            <a:ext cx="7358063" cy="11608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4094">
              <a:defRPr sz="5900">
                <a:effectLst>
                  <a:outerShdw blurRad="12700" dist="1117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/>
              <a:t>HUD SENIOR EXECUTIVES </a:t>
            </a:r>
          </a:p>
        </p:txBody>
      </p:sp>
      <p:sp>
        <p:nvSpPr>
          <p:cNvPr id="135" name="Office of Executive Resources is creating an updated resource document with Senior Executives by Program Office -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150281" indent="-150281" defTabSz="209482">
              <a:spcBef>
                <a:spcPts val="984"/>
              </a:spcBef>
              <a:defRPr sz="1800">
                <a:effectLst>
                  <a:outerShdw blurRad="12700" dist="6477" dir="5400000" rotWithShape="0">
                    <a:srgbClr val="FFFFFF"/>
                  </a:outerShdw>
                </a:effectLst>
              </a:defRPr>
            </a:pPr>
            <a:r>
              <a:rPr dirty="0"/>
              <a:t>Office of Executive Resources is creating an updated resource document with Senior Executives by Program Office - </a:t>
            </a:r>
          </a:p>
          <a:p>
            <a:pPr marL="601124" lvl="3" indent="-150281" defTabSz="209482">
              <a:spcBef>
                <a:spcPts val="984"/>
              </a:spcBef>
              <a:defRPr sz="1800">
                <a:effectLst>
                  <a:outerShdw blurRad="12700" dist="6477" dir="5400000" rotWithShape="0">
                    <a:srgbClr val="FFFFFF"/>
                  </a:outerShdw>
                </a:effectLst>
              </a:defRPr>
            </a:pPr>
            <a:r>
              <a:rPr dirty="0"/>
              <a:t>Goal is to have updated resumes FY2018 Q4 - FY 2019 Q1</a:t>
            </a:r>
          </a:p>
          <a:p>
            <a:pPr marL="601124" lvl="3" indent="-150281" defTabSz="209482">
              <a:spcBef>
                <a:spcPts val="984"/>
              </a:spcBef>
              <a:defRPr sz="1800">
                <a:effectLst>
                  <a:outerShdw blurRad="12700" dist="6477" dir="5400000" rotWithShape="0">
                    <a:srgbClr val="FFFFFF"/>
                  </a:outerShdw>
                </a:effectLst>
              </a:defRPr>
            </a:pPr>
            <a:r>
              <a:rPr dirty="0"/>
              <a:t>Updated SES/SL data on HC dashboard</a:t>
            </a:r>
          </a:p>
          <a:p>
            <a:pPr marL="601124" lvl="3" indent="-150281" defTabSz="209482">
              <a:spcBef>
                <a:spcPts val="984"/>
              </a:spcBef>
              <a:defRPr sz="1800">
                <a:effectLst>
                  <a:outerShdw blurRad="12700" dist="6477" dir="5400000" rotWithShape="0">
                    <a:srgbClr val="FFFFFF"/>
                  </a:outerShdw>
                </a:effectLst>
              </a:defRPr>
            </a:pPr>
            <a:r>
              <a:rPr dirty="0"/>
              <a:t>Options for filling vacancies - Details, Rotations, Reassignments, Transfers, Hires</a:t>
            </a:r>
          </a:p>
          <a:p>
            <a:pPr marL="150281" indent="-150281" defTabSz="209482">
              <a:spcBef>
                <a:spcPts val="984"/>
              </a:spcBef>
              <a:defRPr sz="1800">
                <a:effectLst>
                  <a:outerShdw blurRad="12700" dist="6477" dir="5400000" rotWithShape="0">
                    <a:srgbClr val="FFFFFF"/>
                  </a:outerShdw>
                </a:effectLst>
              </a:defRPr>
            </a:pPr>
            <a:r>
              <a:rPr dirty="0"/>
              <a:t>Closely tracking current Agency Vacancies and needs</a:t>
            </a:r>
          </a:p>
          <a:p>
            <a:pPr marL="150281" indent="-150281" defTabSz="209482">
              <a:spcBef>
                <a:spcPts val="984"/>
              </a:spcBef>
              <a:defRPr sz="1800">
                <a:effectLst>
                  <a:outerShdw blurRad="12700" dist="6477" dir="5400000" rotWithShape="0">
                    <a:srgbClr val="FFFFFF"/>
                  </a:outerShdw>
                </a:effectLst>
              </a:defRPr>
            </a:pPr>
            <a:r>
              <a:rPr dirty="0"/>
              <a:t>Leadership Development Opportunities - HUD LEARN and OER Joint Collaboration</a:t>
            </a:r>
          </a:p>
          <a:p>
            <a:pPr marL="601124" lvl="3" indent="-150281" defTabSz="209482">
              <a:spcBef>
                <a:spcPts val="984"/>
              </a:spcBef>
              <a:defRPr sz="1800">
                <a:effectLst>
                  <a:outerShdw blurRad="12700" dist="6477" dir="5400000" rotWithShape="0">
                    <a:srgbClr val="FFFFFF"/>
                  </a:outerShdw>
                </a:effectLst>
              </a:defRPr>
            </a:pPr>
            <a:r>
              <a:rPr dirty="0"/>
              <a:t>OCHCO Project Team - 2018 Q1 Excellence Leadership Conference</a:t>
            </a:r>
          </a:p>
          <a:p>
            <a:pPr marL="601124" lvl="3" indent="-150281" defTabSz="209482">
              <a:spcBef>
                <a:spcPts val="984"/>
              </a:spcBef>
              <a:defRPr sz="1800">
                <a:effectLst>
                  <a:outerShdw blurRad="12700" dist="6477" dir="5400000" rotWithShape="0">
                    <a:srgbClr val="FFFFFF"/>
                  </a:outerShdw>
                </a:effectLst>
              </a:defRPr>
            </a:pPr>
            <a:r>
              <a:rPr dirty="0"/>
              <a:t>SES Orientation and On-Boarding - Refresh and Update (Q3-Q4 2018) </a:t>
            </a:r>
          </a:p>
          <a:p>
            <a:pPr marL="150281" indent="-150281" defTabSz="209482">
              <a:spcBef>
                <a:spcPts val="984"/>
              </a:spcBef>
              <a:defRPr sz="1800">
                <a:effectLst>
                  <a:outerShdw blurRad="12700" dist="6477" dir="5400000" rotWithShape="0">
                    <a:srgbClr val="FFFFFF"/>
                  </a:outerShdw>
                </a:effectLst>
              </a:defRPr>
            </a:pPr>
            <a:r>
              <a:rPr dirty="0"/>
              <a:t>Use Information gained from PRBs, SES Working Groups, implementation of Rotations Program, On-Boarding Program, SES Development Cohort Program, SES Forums, and Updating of Organizations’ Position Descriptions to Improve on HUD’s ability to have an Effective Leadership Cadre</a:t>
            </a:r>
          </a:p>
          <a:p>
            <a:pPr marL="150281" indent="-150281" defTabSz="209482">
              <a:spcBef>
                <a:spcPts val="984"/>
              </a:spcBef>
              <a:defRPr sz="1800">
                <a:effectLst>
                  <a:outerShdw blurRad="12700" dist="6477" dir="5400000" rotWithShape="0">
                    <a:srgbClr val="FFFFFF"/>
                  </a:outerShdw>
                </a:effectLst>
              </a:defRPr>
            </a:pPr>
            <a:r>
              <a:rPr dirty="0"/>
              <a:t>Expanded use of Coaching Program</a:t>
            </a:r>
          </a:p>
        </p:txBody>
      </p:sp>
    </p:spTree>
    <p:extLst>
      <p:ext uri="{BB962C8B-B14F-4D97-AF65-F5344CB8AC3E}">
        <p14:creationId xmlns:p14="http://schemas.microsoft.com/office/powerpoint/2010/main" val="183992817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/>
              <a:t>Andrea </a:t>
            </a:r>
            <a:r>
              <a:rPr lang="en-US" sz="5000" dirty="0" smtClean="0"/>
              <a:t>Bright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Chief </a:t>
            </a:r>
            <a:r>
              <a:rPr lang="en-US" b="0" dirty="0"/>
              <a:t>Human Capital Officer, Office of Personnel Management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21E8F2-3C63-4A39-B107-2897FF13791E}" type="datetime1">
              <a:rPr lang="en-US" smtClean="0"/>
              <a:pPr/>
              <a:t>7/6/2018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 smtClean="0"/>
              <a:t>Status of Federal Executive Rotations</a:t>
            </a:r>
            <a:endParaRPr lang="en-US" sz="4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/>
              <a:t>Bonnie </a:t>
            </a:r>
            <a:r>
              <a:rPr lang="en-US" sz="5000" dirty="0" smtClean="0"/>
              <a:t>Doyle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000" b="0" dirty="0"/>
              <a:t>Assistant Deputy Commissioner for Human Resources &amp;</a:t>
            </a:r>
            <a:r>
              <a:rPr lang="en-US" sz="3000" b="0" dirty="0" smtClean="0"/>
              <a:t> </a:t>
            </a:r>
            <a:r>
              <a:rPr lang="en-US" sz="3000" b="0" dirty="0"/>
              <a:t>Deputy Chief Human Capital Officer, </a:t>
            </a:r>
            <a:r>
              <a:rPr lang="en-US" sz="3200" b="0" dirty="0"/>
              <a:t>Social Security Administration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21E8F2-3C63-4A39-B107-2897FF13791E}" type="datetime1">
              <a:rPr lang="en-US" smtClean="0"/>
              <a:pPr/>
              <a:t>7/6/2018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59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7250"/>
            <a:ext cx="9144000" cy="1618488"/>
          </a:xfrm>
          <a:noFill/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Administration</a:t>
            </a:r>
            <a:b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Rotations</a:t>
            </a:r>
            <a:r>
              <a:rPr lang="en-US" sz="27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7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27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348740" y="2475738"/>
          <a:ext cx="6807708" cy="334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97" y="1196520"/>
            <a:ext cx="901664" cy="939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" y="104698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1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dirty="0">
                <a:latin typeface="Lucida Bright" panose="02040602050505020304" pitchFamily="18" charset="0"/>
              </a:rPr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21E8F2-3C63-4A39-B107-2897FF13791E}" type="datetime1">
              <a:rPr lang="en-US" smtClean="0"/>
              <a:pPr/>
              <a:t>7/6/2018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2681287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10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/>
              <a:t>ESCS Rotation Modules Showcase</a:t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21E8F2-3C63-4A39-B107-2897FF13791E}" type="datetime1">
              <a:rPr lang="en-US" smtClean="0"/>
              <a:pPr/>
              <a:t>7/6/2018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9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“Rotation” Definition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0A0A52-C5ED-4FC2-B394-E08031DF0437}" type="datetime1">
              <a:rPr lang="en-US" smtClean="0"/>
              <a:pPr/>
              <a:t>7/6/2018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1295400"/>
            <a:ext cx="7467600" cy="3893451"/>
            <a:chOff x="1169773" y="838200"/>
            <a:chExt cx="2895600" cy="2133600"/>
          </a:xfrm>
          <a:effectLst/>
        </p:grpSpPr>
        <p:sp>
          <p:nvSpPr>
            <p:cNvPr id="9" name="Oval Callout 8"/>
            <p:cNvSpPr/>
            <p:nvPr/>
          </p:nvSpPr>
          <p:spPr>
            <a:xfrm>
              <a:off x="1169773" y="838200"/>
              <a:ext cx="2895600" cy="2133600"/>
            </a:xfrm>
            <a:prstGeom prst="wedgeEllipse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06149" y="1142700"/>
              <a:ext cx="2422849" cy="153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Rotation Definition</a:t>
              </a:r>
            </a:p>
            <a:p>
              <a:pPr algn="ctr"/>
              <a:r>
                <a:rPr lang="en-US" sz="2200" i="1" dirty="0" smtClean="0"/>
                <a:t>A </a:t>
              </a:r>
              <a:r>
                <a:rPr lang="en-US" sz="2200" i="1" dirty="0"/>
                <a:t>development process, involving </a:t>
              </a:r>
              <a:r>
                <a:rPr lang="en-US" sz="2200" b="1" i="1" dirty="0"/>
                <a:t>movement</a:t>
              </a:r>
              <a:r>
                <a:rPr lang="en-US" sz="2200" i="1" dirty="0"/>
                <a:t> to another position or an assignment, that </a:t>
              </a:r>
              <a:r>
                <a:rPr lang="en-US" sz="2200" b="1" i="1" dirty="0"/>
                <a:t>broadens</a:t>
              </a:r>
              <a:r>
                <a:rPr lang="en-US" sz="2200" i="1" dirty="0"/>
                <a:t> the executive’s knowledge, skill and experience in order to </a:t>
              </a:r>
              <a:r>
                <a:rPr lang="en-US" sz="2200" b="1" i="1" dirty="0"/>
                <a:t>improve</a:t>
              </a:r>
              <a:r>
                <a:rPr lang="en-US" sz="2200" i="1" dirty="0"/>
                <a:t> talent development, mission delivery and collaboration. A rotation must last a minimum of </a:t>
              </a:r>
              <a:r>
                <a:rPr lang="en-US" sz="2200" b="1" i="1" dirty="0"/>
                <a:t>120 consecutive calendar days </a:t>
              </a:r>
              <a:r>
                <a:rPr lang="en-US" sz="2200" i="1" dirty="0"/>
                <a:t>and provide experience outside the executive’s current role.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72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Executive reassignment </a:t>
            </a:r>
          </a:p>
          <a:p>
            <a:pPr lvl="0"/>
            <a:r>
              <a:rPr lang="en-US" dirty="0"/>
              <a:t>Executive transfer </a:t>
            </a:r>
          </a:p>
          <a:p>
            <a:pPr lvl="0"/>
            <a:r>
              <a:rPr lang="en-US" dirty="0"/>
              <a:t>Developmental assignment internal to the </a:t>
            </a:r>
            <a:r>
              <a:rPr lang="en-US" dirty="0" smtClean="0"/>
              <a:t>agency</a:t>
            </a:r>
          </a:p>
          <a:p>
            <a:pPr lvl="0"/>
            <a:r>
              <a:rPr lang="en-US" dirty="0" smtClean="0"/>
              <a:t>Detail </a:t>
            </a:r>
            <a:r>
              <a:rPr lang="en-US" dirty="0"/>
              <a:t>or developmental assignment external to the </a:t>
            </a:r>
            <a:r>
              <a:rPr lang="en-US" dirty="0" smtClean="0"/>
              <a:t>agency </a:t>
            </a:r>
          </a:p>
          <a:p>
            <a:pPr lvl="0"/>
            <a:r>
              <a:rPr lang="en-US" dirty="0" smtClean="0"/>
              <a:t>Sabbatical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Rotations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6141163"/>
              </p:ext>
            </p:extLst>
          </p:nvPr>
        </p:nvGraphicFramePr>
        <p:xfrm>
          <a:off x="-15240" y="1557528"/>
          <a:ext cx="8991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 smtClean="0"/>
              <a:t>FY 2017 Total Career SES Mobility by Agency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095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76389751"/>
              </p:ext>
            </p:extLst>
          </p:nvPr>
        </p:nvGraphicFramePr>
        <p:xfrm>
          <a:off x="304800" y="1948366"/>
          <a:ext cx="8839200" cy="452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 smtClean="0"/>
              <a:t>FY 2017 Total Career SES Mobility by Agency (Continued)</a:t>
            </a:r>
            <a:endParaRPr lang="en-US" sz="3300" dirty="0"/>
          </a:p>
        </p:txBody>
      </p:sp>
      <p:sp>
        <p:nvSpPr>
          <p:cNvPr id="5" name="Rectangle 4"/>
          <p:cNvSpPr/>
          <p:nvPr/>
        </p:nvSpPr>
        <p:spPr>
          <a:xfrm>
            <a:off x="-49427" y="3928077"/>
            <a:ext cx="1942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350" b="1" dirty="0"/>
              <a:t>Government-wide: 20%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-11908" y="6400800"/>
            <a:ext cx="38100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NOTE: Data was collected from agencies with 20 or more SES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121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D641EF-B916-441E-B967-F1C0ECBE98A6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/>
              <a:t>Percent of Career SES </a:t>
            </a:r>
            <a:r>
              <a:rPr lang="en-US" dirty="0" smtClean="0"/>
              <a:t>Reassigned – Government-wide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943270"/>
              </p:ext>
            </p:extLst>
          </p:nvPr>
        </p:nvGraphicFramePr>
        <p:xfrm>
          <a:off x="1143000" y="1752600"/>
          <a:ext cx="6629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30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41BD8-F932-40AA-8DAC-647898DB09A3}" type="datetime1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 Agencies with Career SES Reassigned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1526759"/>
              </p:ext>
            </p:extLst>
          </p:nvPr>
        </p:nvGraphicFramePr>
        <p:xfrm>
          <a:off x="914400" y="20574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4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roccan">
  <a:themeElements>
    <a:clrScheme name="Moroccan">
      <a:dk1>
        <a:srgbClr val="86837F"/>
      </a:dk1>
      <a:lt1>
        <a:srgbClr val="073E86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37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073E86"/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073E86"/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1298</Words>
  <Application>Microsoft Office PowerPoint</Application>
  <PresentationFormat>On-screen Show (4:3)</PresentationFormat>
  <Paragraphs>244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Hoefler Text</vt:lpstr>
      <vt:lpstr>Lucida Bright</vt:lpstr>
      <vt:lpstr>Palatino</vt:lpstr>
      <vt:lpstr>Title</vt:lpstr>
      <vt:lpstr>Content</vt:lpstr>
      <vt:lpstr>Office Theme</vt:lpstr>
      <vt:lpstr>Moroccan</vt:lpstr>
      <vt:lpstr>Executive Rotations Roundtable  Tuesday, May 15, 2018 Employee Services, Work-life &amp; Leadership and Executive Development</vt:lpstr>
      <vt:lpstr>Agenda</vt:lpstr>
      <vt:lpstr>Status of Federal Executive Rotations</vt:lpstr>
      <vt:lpstr>“Rotation” Definition</vt:lpstr>
      <vt:lpstr>Types of Rotations </vt:lpstr>
      <vt:lpstr>FY 2017 Total Career SES Mobility by Agency </vt:lpstr>
      <vt:lpstr>FY 2017 Total Career SES Mobility by Agency (Continued)</vt:lpstr>
      <vt:lpstr>Total Percent of Career SES Reassigned – Government-wide</vt:lpstr>
      <vt:lpstr>Top Agencies with Career SES Reassigned</vt:lpstr>
      <vt:lpstr>Top Agencies with Career SES on Details/Acting in another SES Position</vt:lpstr>
      <vt:lpstr>Government-wide Career SES Mobility</vt:lpstr>
      <vt:lpstr>PowerPoint Presentation</vt:lpstr>
      <vt:lpstr>Annual Leadership Talent Management &amp; Succession Planning Process (TM&amp;SP)</vt:lpstr>
      <vt:lpstr>PowerPoint Presentation</vt:lpstr>
      <vt:lpstr>Framework for the Continuing Development of Federal Senior Executives</vt:lpstr>
      <vt:lpstr>SES Lifecycle of Learning </vt:lpstr>
      <vt:lpstr>PowerPoint Presentation</vt:lpstr>
      <vt:lpstr>How to use the Framework</vt:lpstr>
      <vt:lpstr>OPM Resources and Training Solutions</vt:lpstr>
      <vt:lpstr>Questions?</vt:lpstr>
      <vt:lpstr>Agencies with a Strong Commitment to Executive Mobility</vt:lpstr>
      <vt:lpstr>Towanda Brooks Chief Human Capital Officer, Department of Housing and Urban Development </vt:lpstr>
      <vt:lpstr>U.S. Department Of Housing and Urban Development</vt:lpstr>
      <vt:lpstr>2017 SES MOBILITY</vt:lpstr>
      <vt:lpstr>DEVELOPMENTAL LEARNING</vt:lpstr>
      <vt:lpstr>Details and Reassignments</vt:lpstr>
      <vt:lpstr>STRATEGY and Outcomes</vt:lpstr>
      <vt:lpstr>HUD SENIOR EXECUTIVES </vt:lpstr>
      <vt:lpstr>Andrea Bright Chief Human Capital Officer, Office of Personnel Management </vt:lpstr>
      <vt:lpstr>Bonnie Doyle  Assistant Deputy Commissioner for Human Resources &amp; Deputy Chief Human Capital Officer, Social Security Administration </vt:lpstr>
      <vt:lpstr>Social Security Administration Executive Rotations </vt:lpstr>
      <vt:lpstr>Questions?</vt:lpstr>
      <vt:lpstr>ESCS Rotation Modules Showcase </vt:lpstr>
    </vt:vector>
  </TitlesOfParts>
  <Company>United States Office of Personnel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Type or paste the name of your program office here. Do not use an employee name.</dc:creator>
  <dc:description>Our website is opm.gov, and our mission is to recruit, retain and honor a world-class workforce for the American people.</dc:description>
  <cp:lastModifiedBy>Guerrero, Yadira</cp:lastModifiedBy>
  <cp:revision>123</cp:revision>
  <cp:lastPrinted>2018-05-14T19:01:40Z</cp:lastPrinted>
  <dcterms:created xsi:type="dcterms:W3CDTF">2014-04-25T20:26:28Z</dcterms:created>
  <dcterms:modified xsi:type="dcterms:W3CDTF">2018-07-06T14:51:18Z</dcterms:modified>
</cp:coreProperties>
</file>